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6858000" cx="12192000"/>
  <p:notesSz cx="6858000" cy="9144000"/>
  <p:embeddedFontLst>
    <p:embeddedFont>
      <p:font typeface="Corsiva"/>
      <p:regular r:id="rId69"/>
      <p:bold r:id="rId70"/>
      <p:italic r:id="rId71"/>
      <p:boldItalic r:id="rId72"/>
    </p:embeddedFont>
    <p:embeddedFont>
      <p:font typeface="Century Schoolbook"/>
      <p:regular r:id="rId73"/>
      <p:bold r:id="rId74"/>
      <p:italic r:id="rId75"/>
      <p:boldItalic r:id="rId7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Schoolbook-regular.fntdata"/><Relationship Id="rId72" Type="http://schemas.openxmlformats.org/officeDocument/2006/relationships/font" Target="fonts/Corsiva-boldItalic.fntdata"/><Relationship Id="rId31" Type="http://schemas.openxmlformats.org/officeDocument/2006/relationships/slide" Target="slides/slide25.xml"/><Relationship Id="rId75" Type="http://schemas.openxmlformats.org/officeDocument/2006/relationships/font" Target="fonts/CenturySchoolbook-italic.fntdata"/><Relationship Id="rId30" Type="http://schemas.openxmlformats.org/officeDocument/2006/relationships/slide" Target="slides/slide24.xml"/><Relationship Id="rId74" Type="http://schemas.openxmlformats.org/officeDocument/2006/relationships/font" Target="fonts/CenturySchoolbook-bold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76" Type="http://schemas.openxmlformats.org/officeDocument/2006/relationships/font" Target="fonts/CenturySchoolbook-boldItalic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orsiva-italic.fntdata"/><Relationship Id="rId70" Type="http://schemas.openxmlformats.org/officeDocument/2006/relationships/font" Target="fonts/Corsiva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orsiva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Google Shape;55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Google Shape;56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7" name="Google Shape;857;p60:notes"/>
          <p:cNvSpPr/>
          <p:nvPr>
            <p:ph idx="2" type="sldImg"/>
          </p:nvPr>
        </p:nvSpPr>
        <p:spPr>
          <a:xfrm>
            <a:off x="382588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8" name="Google Shape;858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11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gif"/><Relationship Id="rId4" Type="http://schemas.openxmlformats.org/officeDocument/2006/relationships/image" Target="../media/image45.gif"/><Relationship Id="rId5" Type="http://schemas.openxmlformats.org/officeDocument/2006/relationships/image" Target="../media/image48.gif"/><Relationship Id="rId6" Type="http://schemas.openxmlformats.org/officeDocument/2006/relationships/image" Target="../media/image46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gif"/><Relationship Id="rId4" Type="http://schemas.openxmlformats.org/officeDocument/2006/relationships/image" Target="../media/image48.gif"/><Relationship Id="rId5" Type="http://schemas.openxmlformats.org/officeDocument/2006/relationships/image" Target="../media/image49.gif"/><Relationship Id="rId6" Type="http://schemas.openxmlformats.org/officeDocument/2006/relationships/image" Target="../media/image107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gif"/><Relationship Id="rId4" Type="http://schemas.openxmlformats.org/officeDocument/2006/relationships/image" Target="../media/image50.gif"/><Relationship Id="rId5" Type="http://schemas.openxmlformats.org/officeDocument/2006/relationships/image" Target="../media/image47.gif"/><Relationship Id="rId6" Type="http://schemas.openxmlformats.org/officeDocument/2006/relationships/image" Target="../media/image46.gif"/><Relationship Id="rId7" Type="http://schemas.openxmlformats.org/officeDocument/2006/relationships/image" Target="../media/image53.gif"/><Relationship Id="rId8" Type="http://schemas.openxmlformats.org/officeDocument/2006/relationships/image" Target="../media/image52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png"/><Relationship Id="rId4" Type="http://schemas.openxmlformats.org/officeDocument/2006/relationships/image" Target="../media/image65.png"/><Relationship Id="rId5" Type="http://schemas.openxmlformats.org/officeDocument/2006/relationships/image" Target="../media/image67.png"/><Relationship Id="rId6" Type="http://schemas.openxmlformats.org/officeDocument/2006/relationships/image" Target="../media/image5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6.png"/><Relationship Id="rId13" Type="http://schemas.openxmlformats.org/officeDocument/2006/relationships/image" Target="../media/image18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5" Type="http://schemas.openxmlformats.org/officeDocument/2006/relationships/image" Target="../media/image14.png"/><Relationship Id="rId1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2.gif"/><Relationship Id="rId4" Type="http://schemas.openxmlformats.org/officeDocument/2006/relationships/image" Target="../media/image79.gif"/><Relationship Id="rId5" Type="http://schemas.openxmlformats.org/officeDocument/2006/relationships/image" Target="../media/image63.gif"/><Relationship Id="rId6" Type="http://schemas.openxmlformats.org/officeDocument/2006/relationships/image" Target="../media/image70.gif"/><Relationship Id="rId7" Type="http://schemas.openxmlformats.org/officeDocument/2006/relationships/image" Target="../media/image84.gif"/><Relationship Id="rId8" Type="http://schemas.openxmlformats.org/officeDocument/2006/relationships/image" Target="../media/image64.gif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8.png"/><Relationship Id="rId10" Type="http://schemas.openxmlformats.org/officeDocument/2006/relationships/image" Target="../media/image75.png"/><Relationship Id="rId13" Type="http://schemas.openxmlformats.org/officeDocument/2006/relationships/image" Target="../media/image77.jp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6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5" Type="http://schemas.openxmlformats.org/officeDocument/2006/relationships/image" Target="../media/image80.png"/><Relationship Id="rId14" Type="http://schemas.openxmlformats.org/officeDocument/2006/relationships/image" Target="../media/image81.png"/><Relationship Id="rId16" Type="http://schemas.openxmlformats.org/officeDocument/2006/relationships/image" Target="../media/image83.png"/><Relationship Id="rId5" Type="http://schemas.openxmlformats.org/officeDocument/2006/relationships/image" Target="../media/image74.png"/><Relationship Id="rId6" Type="http://schemas.openxmlformats.org/officeDocument/2006/relationships/image" Target="../media/image72.png"/><Relationship Id="rId7" Type="http://schemas.openxmlformats.org/officeDocument/2006/relationships/image" Target="../media/image71.png"/><Relationship Id="rId8" Type="http://schemas.openxmlformats.org/officeDocument/2006/relationships/image" Target="../media/image6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9.jpg"/><Relationship Id="rId4" Type="http://schemas.openxmlformats.org/officeDocument/2006/relationships/image" Target="../media/image85.png"/><Relationship Id="rId5" Type="http://schemas.openxmlformats.org/officeDocument/2006/relationships/image" Target="../media/image82.png"/><Relationship Id="rId6" Type="http://schemas.openxmlformats.org/officeDocument/2006/relationships/image" Target="../media/image9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6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7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0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2.gif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3.gif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8.gif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3.jpg"/><Relationship Id="rId4" Type="http://schemas.openxmlformats.org/officeDocument/2006/relationships/image" Target="../media/image9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2.png"/><Relationship Id="rId4" Type="http://schemas.openxmlformats.org/officeDocument/2006/relationships/image" Target="../media/image9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gif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/>
              <a:t>Fourier Transform</a:t>
            </a:r>
            <a:endParaRPr/>
          </a:p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323" y="1962735"/>
            <a:ext cx="9315450" cy="461168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DFT -  Rectangular Representation</a:t>
            </a:r>
            <a:endParaRPr/>
          </a:p>
        </p:txBody>
      </p:sp>
      <p:sp>
        <p:nvSpPr>
          <p:cNvPr id="228" name="Google Shape;228;p24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702" r="-174" t="-17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29" name="Google Shape;229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Polar Notation</a:t>
            </a:r>
            <a:endParaRPr/>
          </a:p>
        </p:txBody>
      </p:sp>
      <p:sp>
        <p:nvSpPr>
          <p:cNvPr id="235" name="Google Shape;235;p25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Sine and cosine waves are phase shifted versions of each other 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236" name="Google Shape;236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562" y="2414588"/>
            <a:ext cx="8485288" cy="113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9361" y="3648379"/>
            <a:ext cx="4544511" cy="89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9360" y="4727200"/>
            <a:ext cx="4377405" cy="104714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 txBox="1"/>
          <p:nvPr/>
        </p:nvSpPr>
        <p:spPr>
          <a:xfrm>
            <a:off x="7100888" y="3943350"/>
            <a:ext cx="24288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Amplitude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7100888" y="4989162"/>
            <a:ext cx="24288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Phase</a:t>
            </a:r>
            <a:endParaRPr b="1" sz="2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6061617" y="4056038"/>
            <a:ext cx="771525" cy="37210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6061617" y="5064720"/>
            <a:ext cx="771525" cy="37210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6"/>
          <p:cNvPicPr preferRelativeResize="0"/>
          <p:nvPr/>
        </p:nvPicPr>
        <p:blipFill rotWithShape="1">
          <a:blip r:embed="rId3">
            <a:alphaModFix/>
          </a:blip>
          <a:srcRect b="195" l="0" r="0" t="50713"/>
          <a:stretch/>
        </p:blipFill>
        <p:spPr>
          <a:xfrm>
            <a:off x="909257" y="3783205"/>
            <a:ext cx="9712423" cy="307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0910" l="0" r="0" t="0"/>
          <a:stretch/>
        </p:blipFill>
        <p:spPr>
          <a:xfrm>
            <a:off x="909257" y="959388"/>
            <a:ext cx="9691582" cy="306819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Polar Representation</a:t>
            </a:r>
            <a:endParaRPr/>
          </a:p>
        </p:txBody>
      </p:sp>
      <p:sp>
        <p:nvSpPr>
          <p:cNvPr id="251" name="Google Shape;251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Polar Representation</a:t>
            </a:r>
            <a:endParaRPr/>
          </a:p>
        </p:txBody>
      </p:sp>
      <p:sp>
        <p:nvSpPr>
          <p:cNvPr id="257" name="Google Shape;257;p27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Unwrapping of phase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9" name="Google Shape;2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178" y="2048287"/>
            <a:ext cx="8611235" cy="4717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Properties</a:t>
            </a:r>
            <a:endParaRPr/>
          </a:p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Homogeneity</a:t>
            </a:r>
            <a:endParaRPr/>
          </a:p>
          <a:p>
            <a:pPr indent="-372110" lvl="0" marL="51435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Font typeface="Century Schoolbook"/>
              <a:buNone/>
            </a:pPr>
            <a:r>
              <a:t/>
            </a:r>
            <a:endParaRPr sz="2800"/>
          </a:p>
          <a:p>
            <a:pPr indent="-372110" lvl="0" marL="51435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Font typeface="Century Schoolbook"/>
              <a:buNone/>
            </a:pPr>
            <a:r>
              <a:t/>
            </a:r>
            <a:endParaRPr sz="2800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Additivity</a:t>
            </a:r>
            <a:endParaRPr/>
          </a:p>
        </p:txBody>
      </p:sp>
      <p:sp>
        <p:nvSpPr>
          <p:cNvPr id="266" name="Google Shape;266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512" y="1898650"/>
            <a:ext cx="10287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898" y="3889093"/>
            <a:ext cx="10782300" cy="1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Properties</a:t>
            </a:r>
            <a:endParaRPr/>
          </a:p>
        </p:txBody>
      </p:sp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Linear phase shift</a:t>
            </a:r>
            <a:endParaRPr sz="2800"/>
          </a:p>
        </p:txBody>
      </p: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792" y="2000347"/>
            <a:ext cx="10954512" cy="85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Symmetric Signals</a:t>
            </a:r>
            <a:endParaRPr/>
          </a:p>
        </p:txBody>
      </p:sp>
      <p:sp>
        <p:nvSpPr>
          <p:cNvPr id="282" name="Google Shape;282;p30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Symmetric signal always has zero phase</a:t>
            </a:r>
            <a:br>
              <a:rPr lang="en-US" sz="2800"/>
            </a:b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283" name="Google Shape;283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4" name="Google Shape;28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237" y="2843213"/>
            <a:ext cx="10975622" cy="27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555585" y="394335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Symmetric Signals</a:t>
            </a:r>
            <a:endParaRPr/>
          </a:p>
        </p:txBody>
      </p:sp>
      <p:sp>
        <p:nvSpPr>
          <p:cNvPr id="290" name="Google Shape;290;p31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Frequency response and circular movement</a:t>
            </a:r>
            <a:endParaRPr sz="2800"/>
          </a:p>
        </p:txBody>
      </p:sp>
      <p:sp>
        <p:nvSpPr>
          <p:cNvPr id="291" name="Google Shape;291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31"/>
          <p:cNvPicPr preferRelativeResize="0"/>
          <p:nvPr/>
        </p:nvPicPr>
        <p:blipFill rotWithShape="1">
          <a:blip r:embed="rId3">
            <a:alphaModFix/>
          </a:blip>
          <a:srcRect b="74583" l="0" r="0" t="0"/>
          <a:stretch/>
        </p:blipFill>
        <p:spPr>
          <a:xfrm>
            <a:off x="555585" y="3020378"/>
            <a:ext cx="9802074" cy="315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 rotWithShape="1">
          <a:blip r:embed="rId3">
            <a:alphaModFix/>
          </a:blip>
          <a:srcRect b="48429" l="1285" r="-1284" t="26154"/>
          <a:stretch/>
        </p:blipFill>
        <p:spPr>
          <a:xfrm>
            <a:off x="555585" y="3020378"/>
            <a:ext cx="9802074" cy="315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 rotWithShape="1">
          <a:blip r:embed="rId3">
            <a:alphaModFix/>
          </a:blip>
          <a:srcRect b="22492" l="1555" r="-1555" t="50307"/>
          <a:stretch/>
        </p:blipFill>
        <p:spPr>
          <a:xfrm>
            <a:off x="555585" y="2909755"/>
            <a:ext cx="9802074" cy="337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 rotWithShape="1">
          <a:blip r:embed="rId3">
            <a:alphaModFix/>
          </a:blip>
          <a:srcRect b="-1229" l="1554" r="2470" t="79521"/>
          <a:stretch/>
        </p:blipFill>
        <p:spPr>
          <a:xfrm>
            <a:off x="436522" y="3290887"/>
            <a:ext cx="10356263" cy="322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Amplitude Modulation</a:t>
            </a:r>
            <a:endParaRPr/>
          </a:p>
        </p:txBody>
      </p:sp>
      <p:pic>
        <p:nvPicPr>
          <p:cNvPr id="301" name="Google Shape;301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1862" y="1203767"/>
            <a:ext cx="6099201" cy="55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Periodicity of Frequency Domain </a:t>
            </a:r>
            <a:endParaRPr/>
          </a:p>
        </p:txBody>
      </p:sp>
      <p:sp>
        <p:nvSpPr>
          <p:cNvPr id="308" name="Google Shape;308;p33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Amplitude Plot</a:t>
            </a:r>
            <a:endParaRPr sz="2800"/>
          </a:p>
        </p:txBody>
      </p:sp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0" name="Google Shape;3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024" y="3153708"/>
            <a:ext cx="10758488" cy="320079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/>
          <p:nvPr/>
        </p:nvSpPr>
        <p:spPr>
          <a:xfrm>
            <a:off x="5755048" y="2073254"/>
            <a:ext cx="2381165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Fourier Transform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555586" y="1423686"/>
            <a:ext cx="8704162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Any signal can be expressed as a linear combination of a bunch of sine gratings of different </a:t>
            </a:r>
            <a:r>
              <a:rPr i="1" lang="en-US" sz="2800"/>
              <a:t>frequency</a:t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Amplitude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Phase</a:t>
            </a:r>
            <a:endParaRPr sz="2800"/>
          </a:p>
          <a:p>
            <a:pPr indent="-9144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Periodicity of Frequency Domain </a:t>
            </a:r>
            <a:endParaRPr/>
          </a:p>
        </p:txBody>
      </p:sp>
      <p:sp>
        <p:nvSpPr>
          <p:cNvPr id="317" name="Google Shape;317;p34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Phase Plot</a:t>
            </a:r>
            <a:endParaRPr sz="2800"/>
          </a:p>
        </p:txBody>
      </p:sp>
      <p:sp>
        <p:nvSpPr>
          <p:cNvPr id="318" name="Google Shape;318;p3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78" y="2732018"/>
            <a:ext cx="10875340" cy="37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4"/>
          <p:cNvSpPr txBox="1"/>
          <p:nvPr/>
        </p:nvSpPr>
        <p:spPr>
          <a:xfrm>
            <a:off x="5755048" y="2073254"/>
            <a:ext cx="2445349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Aliasing</a:t>
            </a:r>
            <a:endParaRPr/>
          </a:p>
        </p:txBody>
      </p:sp>
      <p:pic>
        <p:nvPicPr>
          <p:cNvPr id="326" name="Google Shape;326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4550"/>
            <a:ext cx="11108801" cy="365442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Sampling – Frequency Domain</a:t>
            </a:r>
            <a:endParaRPr/>
          </a:p>
        </p:txBody>
      </p:sp>
      <p:cxnSp>
        <p:nvCxnSpPr>
          <p:cNvPr id="334" name="Google Shape;334;p36"/>
          <p:cNvCxnSpPr/>
          <p:nvPr/>
        </p:nvCxnSpPr>
        <p:spPr>
          <a:xfrm>
            <a:off x="1320800" y="2819400"/>
            <a:ext cx="812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6"/>
          <p:cNvCxnSpPr/>
          <p:nvPr/>
        </p:nvCxnSpPr>
        <p:spPr>
          <a:xfrm>
            <a:off x="4267200" y="13716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6" name="Google Shape;336;p36"/>
          <p:cNvGrpSpPr/>
          <p:nvPr/>
        </p:nvGrpSpPr>
        <p:grpSpPr>
          <a:xfrm>
            <a:off x="3048000" y="1447800"/>
            <a:ext cx="2438400" cy="1219200"/>
            <a:chOff x="1056" y="1056"/>
            <a:chExt cx="1152" cy="768"/>
          </a:xfrm>
        </p:grpSpPr>
        <p:sp>
          <p:nvSpPr>
            <p:cNvPr id="337" name="Google Shape;337;p36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339" name="Google Shape;339;p36"/>
          <p:cNvCxnSpPr/>
          <p:nvPr/>
        </p:nvCxnSpPr>
        <p:spPr>
          <a:xfrm rot="10800000">
            <a:off x="5486400" y="14478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36"/>
          <p:cNvCxnSpPr/>
          <p:nvPr/>
        </p:nvCxnSpPr>
        <p:spPr>
          <a:xfrm rot="10800000">
            <a:off x="3048000" y="14478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341" name="Google Shape;341;p36"/>
          <p:cNvGrpSpPr/>
          <p:nvPr/>
        </p:nvGrpSpPr>
        <p:grpSpPr>
          <a:xfrm>
            <a:off x="5181602" y="2819403"/>
            <a:ext cx="609601" cy="923926"/>
            <a:chOff x="2064" y="1917"/>
            <a:chExt cx="288" cy="582"/>
          </a:xfrm>
        </p:grpSpPr>
        <p:sp>
          <p:nvSpPr>
            <p:cNvPr id="342" name="Google Shape;342;p36"/>
            <p:cNvSpPr txBox="1"/>
            <p:nvPr/>
          </p:nvSpPr>
          <p:spPr>
            <a:xfrm>
              <a:off x="2102" y="1917"/>
              <a:ext cx="21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343" name="Google Shape;343;p36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4" name="Google Shape;344;p36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345" name="Google Shape;345;p36"/>
          <p:cNvGrpSpPr/>
          <p:nvPr/>
        </p:nvGrpSpPr>
        <p:grpSpPr>
          <a:xfrm>
            <a:off x="2743202" y="2895603"/>
            <a:ext cx="628651" cy="923926"/>
            <a:chOff x="2064" y="1917"/>
            <a:chExt cx="297" cy="582"/>
          </a:xfrm>
        </p:grpSpPr>
        <p:sp>
          <p:nvSpPr>
            <p:cNvPr id="346" name="Google Shape;346;p36"/>
            <p:cNvSpPr txBox="1"/>
            <p:nvPr/>
          </p:nvSpPr>
          <p:spPr>
            <a:xfrm>
              <a:off x="2102" y="1917"/>
              <a:ext cx="25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-f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347" name="Google Shape;347;p36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8" name="Google Shape;348;p36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cxnSp>
        <p:nvCxnSpPr>
          <p:cNvPr id="349" name="Google Shape;349;p36"/>
          <p:cNvCxnSpPr/>
          <p:nvPr/>
        </p:nvCxnSpPr>
        <p:spPr>
          <a:xfrm>
            <a:off x="609600" y="4495800"/>
            <a:ext cx="11176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6"/>
          <p:cNvCxnSpPr/>
          <p:nvPr/>
        </p:nvCxnSpPr>
        <p:spPr>
          <a:xfrm>
            <a:off x="4267200" y="30480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36"/>
          <p:cNvCxnSpPr/>
          <p:nvPr/>
        </p:nvCxnSpPr>
        <p:spPr>
          <a:xfrm rot="10800000">
            <a:off x="6807200" y="31242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36"/>
          <p:cNvCxnSpPr/>
          <p:nvPr/>
        </p:nvCxnSpPr>
        <p:spPr>
          <a:xfrm rot="10800000">
            <a:off x="9245600" y="31242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36"/>
          <p:cNvCxnSpPr/>
          <p:nvPr/>
        </p:nvCxnSpPr>
        <p:spPr>
          <a:xfrm rot="10800000">
            <a:off x="11074400" y="31242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36"/>
          <p:cNvCxnSpPr/>
          <p:nvPr/>
        </p:nvCxnSpPr>
        <p:spPr>
          <a:xfrm rot="10800000">
            <a:off x="1828800" y="31242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36"/>
          <p:cNvSpPr txBox="1"/>
          <p:nvPr/>
        </p:nvSpPr>
        <p:spPr>
          <a:xfrm>
            <a:off x="6379634" y="4495800"/>
            <a:ext cx="4619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356" name="Google Shape;356;p36"/>
          <p:cNvSpPr txBox="1"/>
          <p:nvPr/>
        </p:nvSpPr>
        <p:spPr>
          <a:xfrm>
            <a:off x="8534400" y="44958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2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357" name="Google Shape;357;p36"/>
          <p:cNvSpPr txBox="1"/>
          <p:nvPr/>
        </p:nvSpPr>
        <p:spPr>
          <a:xfrm>
            <a:off x="10668000" y="44958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3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358" name="Google Shape;358;p36"/>
          <p:cNvSpPr txBox="1"/>
          <p:nvPr/>
        </p:nvSpPr>
        <p:spPr>
          <a:xfrm>
            <a:off x="1320800" y="449580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-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grpSp>
        <p:nvGrpSpPr>
          <p:cNvPr id="359" name="Google Shape;359;p36"/>
          <p:cNvGrpSpPr/>
          <p:nvPr/>
        </p:nvGrpSpPr>
        <p:grpSpPr>
          <a:xfrm>
            <a:off x="3149600" y="4876800"/>
            <a:ext cx="2438400" cy="1219200"/>
            <a:chOff x="1056" y="1056"/>
            <a:chExt cx="1152" cy="768"/>
          </a:xfrm>
        </p:grpSpPr>
        <p:sp>
          <p:nvSpPr>
            <p:cNvPr id="360" name="Google Shape;360;p36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362" name="Google Shape;362;p36"/>
          <p:cNvCxnSpPr/>
          <p:nvPr/>
        </p:nvCxnSpPr>
        <p:spPr>
          <a:xfrm>
            <a:off x="406400" y="6248400"/>
            <a:ext cx="1148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36"/>
          <p:cNvCxnSpPr/>
          <p:nvPr/>
        </p:nvCxnSpPr>
        <p:spPr>
          <a:xfrm>
            <a:off x="4368800" y="48006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36"/>
          <p:cNvCxnSpPr/>
          <p:nvPr/>
        </p:nvCxnSpPr>
        <p:spPr>
          <a:xfrm rot="10800000">
            <a:off x="6807200" y="48768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36"/>
          <p:cNvCxnSpPr/>
          <p:nvPr/>
        </p:nvCxnSpPr>
        <p:spPr>
          <a:xfrm rot="10800000">
            <a:off x="9245600" y="48768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6"/>
          <p:cNvCxnSpPr/>
          <p:nvPr/>
        </p:nvCxnSpPr>
        <p:spPr>
          <a:xfrm rot="10800000">
            <a:off x="11176000" y="48768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6"/>
          <p:cNvCxnSpPr/>
          <p:nvPr/>
        </p:nvCxnSpPr>
        <p:spPr>
          <a:xfrm rot="10800000">
            <a:off x="1930400" y="48768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8" name="Google Shape;368;p36"/>
          <p:cNvSpPr txBox="1"/>
          <p:nvPr/>
        </p:nvSpPr>
        <p:spPr>
          <a:xfrm>
            <a:off x="6481234" y="6248400"/>
            <a:ext cx="4619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369" name="Google Shape;369;p36"/>
          <p:cNvSpPr txBox="1"/>
          <p:nvPr/>
        </p:nvSpPr>
        <p:spPr>
          <a:xfrm>
            <a:off x="8636000" y="62484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2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370" name="Google Shape;370;p36"/>
          <p:cNvSpPr txBox="1"/>
          <p:nvPr/>
        </p:nvSpPr>
        <p:spPr>
          <a:xfrm>
            <a:off x="10769600" y="62484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3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371" name="Google Shape;371;p36"/>
          <p:cNvSpPr txBox="1"/>
          <p:nvPr/>
        </p:nvSpPr>
        <p:spPr>
          <a:xfrm>
            <a:off x="1422400" y="624840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-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grpSp>
        <p:nvGrpSpPr>
          <p:cNvPr id="372" name="Google Shape;372;p36"/>
          <p:cNvGrpSpPr/>
          <p:nvPr/>
        </p:nvGrpSpPr>
        <p:grpSpPr>
          <a:xfrm>
            <a:off x="5588000" y="4876800"/>
            <a:ext cx="2438400" cy="1219200"/>
            <a:chOff x="1056" y="1056"/>
            <a:chExt cx="1152" cy="768"/>
          </a:xfrm>
        </p:grpSpPr>
        <p:sp>
          <p:nvSpPr>
            <p:cNvPr id="373" name="Google Shape;373;p36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75" name="Google Shape;375;p36"/>
          <p:cNvGrpSpPr/>
          <p:nvPr/>
        </p:nvGrpSpPr>
        <p:grpSpPr>
          <a:xfrm>
            <a:off x="8026400" y="4876800"/>
            <a:ext cx="2438400" cy="1219200"/>
            <a:chOff x="1056" y="1056"/>
            <a:chExt cx="1152" cy="768"/>
          </a:xfrm>
        </p:grpSpPr>
        <p:sp>
          <p:nvSpPr>
            <p:cNvPr id="376" name="Google Shape;376;p36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78" name="Google Shape;378;p36"/>
          <p:cNvGrpSpPr/>
          <p:nvPr/>
        </p:nvGrpSpPr>
        <p:grpSpPr>
          <a:xfrm>
            <a:off x="711200" y="4876800"/>
            <a:ext cx="2438400" cy="1219200"/>
            <a:chOff x="1056" y="1056"/>
            <a:chExt cx="1152" cy="768"/>
          </a:xfrm>
        </p:grpSpPr>
        <p:sp>
          <p:nvSpPr>
            <p:cNvPr id="379" name="Google Shape;379;p36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81" name="Google Shape;381;p36"/>
          <p:cNvSpPr txBox="1"/>
          <p:nvPr/>
        </p:nvSpPr>
        <p:spPr>
          <a:xfrm>
            <a:off x="9855200" y="2514601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Convolution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Reconstruction – Frequency Domain</a:t>
            </a:r>
            <a:endParaRPr/>
          </a:p>
        </p:txBody>
      </p:sp>
      <p:cxnSp>
        <p:nvCxnSpPr>
          <p:cNvPr id="388" name="Google Shape;388;p37"/>
          <p:cNvCxnSpPr/>
          <p:nvPr/>
        </p:nvCxnSpPr>
        <p:spPr>
          <a:xfrm>
            <a:off x="1320800" y="4572000"/>
            <a:ext cx="812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37"/>
          <p:cNvCxnSpPr/>
          <p:nvPr/>
        </p:nvCxnSpPr>
        <p:spPr>
          <a:xfrm>
            <a:off x="4267200" y="31242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37"/>
          <p:cNvCxnSpPr/>
          <p:nvPr/>
        </p:nvCxnSpPr>
        <p:spPr>
          <a:xfrm rot="10800000">
            <a:off x="5486400" y="3200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37"/>
          <p:cNvCxnSpPr/>
          <p:nvPr/>
        </p:nvCxnSpPr>
        <p:spPr>
          <a:xfrm rot="10800000">
            <a:off x="3048000" y="3200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392" name="Google Shape;392;p37"/>
          <p:cNvGrpSpPr/>
          <p:nvPr/>
        </p:nvGrpSpPr>
        <p:grpSpPr>
          <a:xfrm>
            <a:off x="5181602" y="4572003"/>
            <a:ext cx="609601" cy="923926"/>
            <a:chOff x="2064" y="1917"/>
            <a:chExt cx="288" cy="582"/>
          </a:xfrm>
        </p:grpSpPr>
        <p:sp>
          <p:nvSpPr>
            <p:cNvPr id="393" name="Google Shape;393;p37"/>
            <p:cNvSpPr txBox="1"/>
            <p:nvPr/>
          </p:nvSpPr>
          <p:spPr>
            <a:xfrm>
              <a:off x="2102" y="1917"/>
              <a:ext cx="21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394" name="Google Shape;394;p37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5" name="Google Shape;395;p37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396" name="Google Shape;396;p37"/>
          <p:cNvGrpSpPr/>
          <p:nvPr/>
        </p:nvGrpSpPr>
        <p:grpSpPr>
          <a:xfrm>
            <a:off x="2641602" y="4572003"/>
            <a:ext cx="628651" cy="923926"/>
            <a:chOff x="2064" y="1917"/>
            <a:chExt cx="297" cy="582"/>
          </a:xfrm>
        </p:grpSpPr>
        <p:sp>
          <p:nvSpPr>
            <p:cNvPr id="397" name="Google Shape;397;p37"/>
            <p:cNvSpPr txBox="1"/>
            <p:nvPr/>
          </p:nvSpPr>
          <p:spPr>
            <a:xfrm>
              <a:off x="2102" y="1917"/>
              <a:ext cx="25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-f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398" name="Google Shape;398;p37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9" name="Google Shape;399;p37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400" name="Google Shape;400;p37"/>
          <p:cNvGrpSpPr/>
          <p:nvPr/>
        </p:nvGrpSpPr>
        <p:grpSpPr>
          <a:xfrm>
            <a:off x="3048000" y="1524000"/>
            <a:ext cx="2438400" cy="1219200"/>
            <a:chOff x="1056" y="1056"/>
            <a:chExt cx="1152" cy="768"/>
          </a:xfrm>
        </p:grpSpPr>
        <p:sp>
          <p:nvSpPr>
            <p:cNvPr id="401" name="Google Shape;401;p37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2" name="Google Shape;402;p37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403" name="Google Shape;403;p37"/>
          <p:cNvCxnSpPr/>
          <p:nvPr/>
        </p:nvCxnSpPr>
        <p:spPr>
          <a:xfrm>
            <a:off x="304800" y="2895600"/>
            <a:ext cx="1148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37"/>
          <p:cNvCxnSpPr/>
          <p:nvPr/>
        </p:nvCxnSpPr>
        <p:spPr>
          <a:xfrm>
            <a:off x="4267200" y="14478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37"/>
          <p:cNvCxnSpPr/>
          <p:nvPr/>
        </p:nvCxnSpPr>
        <p:spPr>
          <a:xfrm rot="10800000">
            <a:off x="67056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37"/>
          <p:cNvCxnSpPr/>
          <p:nvPr/>
        </p:nvCxnSpPr>
        <p:spPr>
          <a:xfrm rot="10800000">
            <a:off x="91440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37"/>
          <p:cNvCxnSpPr/>
          <p:nvPr/>
        </p:nvCxnSpPr>
        <p:spPr>
          <a:xfrm rot="10800000">
            <a:off x="110744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37"/>
          <p:cNvCxnSpPr/>
          <p:nvPr/>
        </p:nvCxnSpPr>
        <p:spPr>
          <a:xfrm rot="10800000">
            <a:off x="18288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9" name="Google Shape;409;p37"/>
          <p:cNvSpPr txBox="1"/>
          <p:nvPr/>
        </p:nvSpPr>
        <p:spPr>
          <a:xfrm>
            <a:off x="6379634" y="2895600"/>
            <a:ext cx="4619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410" name="Google Shape;410;p37"/>
          <p:cNvSpPr txBox="1"/>
          <p:nvPr/>
        </p:nvSpPr>
        <p:spPr>
          <a:xfrm>
            <a:off x="8534400" y="28956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2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411" name="Google Shape;411;p37"/>
          <p:cNvSpPr txBox="1"/>
          <p:nvPr/>
        </p:nvSpPr>
        <p:spPr>
          <a:xfrm>
            <a:off x="10668000" y="28956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3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412" name="Google Shape;412;p37"/>
          <p:cNvSpPr txBox="1"/>
          <p:nvPr/>
        </p:nvSpPr>
        <p:spPr>
          <a:xfrm>
            <a:off x="1320800" y="289560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-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grpSp>
        <p:nvGrpSpPr>
          <p:cNvPr id="413" name="Google Shape;413;p37"/>
          <p:cNvGrpSpPr/>
          <p:nvPr/>
        </p:nvGrpSpPr>
        <p:grpSpPr>
          <a:xfrm>
            <a:off x="5486400" y="1524000"/>
            <a:ext cx="2438400" cy="1219200"/>
            <a:chOff x="1056" y="1056"/>
            <a:chExt cx="1152" cy="768"/>
          </a:xfrm>
        </p:grpSpPr>
        <p:sp>
          <p:nvSpPr>
            <p:cNvPr id="414" name="Google Shape;414;p37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16" name="Google Shape;416;p37"/>
          <p:cNvGrpSpPr/>
          <p:nvPr/>
        </p:nvGrpSpPr>
        <p:grpSpPr>
          <a:xfrm>
            <a:off x="7924800" y="1524000"/>
            <a:ext cx="2438400" cy="1219200"/>
            <a:chOff x="1056" y="1056"/>
            <a:chExt cx="1152" cy="768"/>
          </a:xfrm>
        </p:grpSpPr>
        <p:sp>
          <p:nvSpPr>
            <p:cNvPr id="417" name="Google Shape;417;p37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19" name="Google Shape;419;p37"/>
          <p:cNvGrpSpPr/>
          <p:nvPr/>
        </p:nvGrpSpPr>
        <p:grpSpPr>
          <a:xfrm>
            <a:off x="609600" y="1524000"/>
            <a:ext cx="2438400" cy="1219200"/>
            <a:chOff x="1056" y="1056"/>
            <a:chExt cx="1152" cy="768"/>
          </a:xfrm>
        </p:grpSpPr>
        <p:sp>
          <p:nvSpPr>
            <p:cNvPr id="420" name="Google Shape;420;p37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22" name="Google Shape;422;p37"/>
          <p:cNvSpPr/>
          <p:nvPr/>
        </p:nvSpPr>
        <p:spPr>
          <a:xfrm>
            <a:off x="3048000" y="3276600"/>
            <a:ext cx="1219200" cy="1295400"/>
          </a:xfrm>
          <a:custGeom>
            <a:rect b="b" l="l" r="r" t="t"/>
            <a:pathLst>
              <a:path extrusionOk="0" h="816" w="576">
                <a:moveTo>
                  <a:pt x="576" y="0"/>
                </a:moveTo>
                <a:cubicBezTo>
                  <a:pt x="520" y="4"/>
                  <a:pt x="464" y="8"/>
                  <a:pt x="432" y="48"/>
                </a:cubicBezTo>
                <a:cubicBezTo>
                  <a:pt x="400" y="88"/>
                  <a:pt x="400" y="184"/>
                  <a:pt x="384" y="240"/>
                </a:cubicBezTo>
                <a:cubicBezTo>
                  <a:pt x="368" y="296"/>
                  <a:pt x="360" y="328"/>
                  <a:pt x="336" y="384"/>
                </a:cubicBezTo>
                <a:cubicBezTo>
                  <a:pt x="312" y="440"/>
                  <a:pt x="272" y="520"/>
                  <a:pt x="240" y="576"/>
                </a:cubicBezTo>
                <a:cubicBezTo>
                  <a:pt x="208" y="632"/>
                  <a:pt x="184" y="680"/>
                  <a:pt x="144" y="720"/>
                </a:cubicBezTo>
                <a:cubicBezTo>
                  <a:pt x="104" y="760"/>
                  <a:pt x="52" y="788"/>
                  <a:pt x="0" y="816"/>
                </a:cubicBezTo>
              </a:path>
            </a:pathLst>
          </a:custGeom>
          <a:noFill/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3" name="Google Shape;423;p37"/>
          <p:cNvSpPr/>
          <p:nvPr/>
        </p:nvSpPr>
        <p:spPr>
          <a:xfrm flipH="1">
            <a:off x="4267200" y="3276600"/>
            <a:ext cx="1219200" cy="1295400"/>
          </a:xfrm>
          <a:custGeom>
            <a:rect b="b" l="l" r="r" t="t"/>
            <a:pathLst>
              <a:path extrusionOk="0" h="816" w="576">
                <a:moveTo>
                  <a:pt x="576" y="0"/>
                </a:moveTo>
                <a:cubicBezTo>
                  <a:pt x="520" y="4"/>
                  <a:pt x="464" y="8"/>
                  <a:pt x="432" y="48"/>
                </a:cubicBezTo>
                <a:cubicBezTo>
                  <a:pt x="400" y="88"/>
                  <a:pt x="400" y="184"/>
                  <a:pt x="384" y="240"/>
                </a:cubicBezTo>
                <a:cubicBezTo>
                  <a:pt x="368" y="296"/>
                  <a:pt x="360" y="328"/>
                  <a:pt x="336" y="384"/>
                </a:cubicBezTo>
                <a:cubicBezTo>
                  <a:pt x="312" y="440"/>
                  <a:pt x="272" y="520"/>
                  <a:pt x="240" y="576"/>
                </a:cubicBezTo>
                <a:cubicBezTo>
                  <a:pt x="208" y="632"/>
                  <a:pt x="184" y="680"/>
                  <a:pt x="144" y="720"/>
                </a:cubicBezTo>
                <a:cubicBezTo>
                  <a:pt x="104" y="760"/>
                  <a:pt x="52" y="788"/>
                  <a:pt x="0" y="816"/>
                </a:cubicBezTo>
              </a:path>
            </a:pathLst>
          </a:custGeom>
          <a:noFill/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24" name="Google Shape;424;p37"/>
          <p:cNvCxnSpPr/>
          <p:nvPr/>
        </p:nvCxnSpPr>
        <p:spPr>
          <a:xfrm>
            <a:off x="1320800" y="6096000"/>
            <a:ext cx="812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37"/>
          <p:cNvCxnSpPr/>
          <p:nvPr/>
        </p:nvCxnSpPr>
        <p:spPr>
          <a:xfrm>
            <a:off x="4267200" y="46482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37"/>
          <p:cNvCxnSpPr/>
          <p:nvPr/>
        </p:nvCxnSpPr>
        <p:spPr>
          <a:xfrm rot="10800000">
            <a:off x="5486400" y="4724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37"/>
          <p:cNvCxnSpPr/>
          <p:nvPr/>
        </p:nvCxnSpPr>
        <p:spPr>
          <a:xfrm rot="10800000">
            <a:off x="3048000" y="4724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428" name="Google Shape;428;p37"/>
          <p:cNvGrpSpPr/>
          <p:nvPr/>
        </p:nvGrpSpPr>
        <p:grpSpPr>
          <a:xfrm>
            <a:off x="5181602" y="6096003"/>
            <a:ext cx="609601" cy="923926"/>
            <a:chOff x="2064" y="1917"/>
            <a:chExt cx="288" cy="582"/>
          </a:xfrm>
        </p:grpSpPr>
        <p:sp>
          <p:nvSpPr>
            <p:cNvPr id="429" name="Google Shape;429;p37"/>
            <p:cNvSpPr txBox="1"/>
            <p:nvPr/>
          </p:nvSpPr>
          <p:spPr>
            <a:xfrm>
              <a:off x="2102" y="1917"/>
              <a:ext cx="21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430" name="Google Shape;430;p37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1" name="Google Shape;431;p37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432" name="Google Shape;432;p37"/>
          <p:cNvGrpSpPr/>
          <p:nvPr/>
        </p:nvGrpSpPr>
        <p:grpSpPr>
          <a:xfrm>
            <a:off x="2641602" y="6096003"/>
            <a:ext cx="628651" cy="923926"/>
            <a:chOff x="2064" y="1917"/>
            <a:chExt cx="297" cy="582"/>
          </a:xfrm>
        </p:grpSpPr>
        <p:sp>
          <p:nvSpPr>
            <p:cNvPr id="433" name="Google Shape;433;p37"/>
            <p:cNvSpPr txBox="1"/>
            <p:nvPr/>
          </p:nvSpPr>
          <p:spPr>
            <a:xfrm>
              <a:off x="2102" y="1917"/>
              <a:ext cx="25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-f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434" name="Google Shape;434;p37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5" name="Google Shape;435;p37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sp>
        <p:nvSpPr>
          <p:cNvPr id="436" name="Google Shape;436;p37"/>
          <p:cNvSpPr/>
          <p:nvPr/>
        </p:nvSpPr>
        <p:spPr>
          <a:xfrm>
            <a:off x="4267200" y="4724400"/>
            <a:ext cx="1219200" cy="1219200"/>
          </a:xfrm>
          <a:custGeom>
            <a:rect b="b" l="l" r="r" t="t"/>
            <a:pathLst>
              <a:path extrusionOk="0" h="768" w="576">
                <a:moveTo>
                  <a:pt x="0" y="0"/>
                </a:moveTo>
                <a:cubicBezTo>
                  <a:pt x="40" y="80"/>
                  <a:pt x="80" y="160"/>
                  <a:pt x="96" y="240"/>
                </a:cubicBezTo>
                <a:cubicBezTo>
                  <a:pt x="112" y="320"/>
                  <a:pt x="72" y="432"/>
                  <a:pt x="96" y="480"/>
                </a:cubicBezTo>
                <a:cubicBezTo>
                  <a:pt x="120" y="528"/>
                  <a:pt x="208" y="496"/>
                  <a:pt x="240" y="528"/>
                </a:cubicBezTo>
                <a:cubicBezTo>
                  <a:pt x="272" y="560"/>
                  <a:pt x="240" y="640"/>
                  <a:pt x="288" y="672"/>
                </a:cubicBezTo>
                <a:cubicBezTo>
                  <a:pt x="336" y="704"/>
                  <a:pt x="480" y="704"/>
                  <a:pt x="528" y="720"/>
                </a:cubicBezTo>
                <a:cubicBezTo>
                  <a:pt x="576" y="736"/>
                  <a:pt x="568" y="760"/>
                  <a:pt x="576" y="768"/>
                </a:cubicBezTo>
              </a:path>
            </a:pathLst>
          </a:custGeom>
          <a:noFill/>
          <a:ln cap="flat" cmpd="sng" w="28575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7" name="Google Shape;437;p37"/>
          <p:cNvSpPr/>
          <p:nvPr/>
        </p:nvSpPr>
        <p:spPr>
          <a:xfrm flipH="1">
            <a:off x="3048000" y="4724400"/>
            <a:ext cx="1219200" cy="1219200"/>
          </a:xfrm>
          <a:custGeom>
            <a:rect b="b" l="l" r="r" t="t"/>
            <a:pathLst>
              <a:path extrusionOk="0" h="768" w="576">
                <a:moveTo>
                  <a:pt x="0" y="0"/>
                </a:moveTo>
                <a:cubicBezTo>
                  <a:pt x="40" y="80"/>
                  <a:pt x="80" y="160"/>
                  <a:pt x="96" y="240"/>
                </a:cubicBezTo>
                <a:cubicBezTo>
                  <a:pt x="112" y="320"/>
                  <a:pt x="72" y="432"/>
                  <a:pt x="96" y="480"/>
                </a:cubicBezTo>
                <a:cubicBezTo>
                  <a:pt x="120" y="528"/>
                  <a:pt x="208" y="496"/>
                  <a:pt x="240" y="528"/>
                </a:cubicBezTo>
                <a:cubicBezTo>
                  <a:pt x="272" y="560"/>
                  <a:pt x="240" y="640"/>
                  <a:pt x="288" y="672"/>
                </a:cubicBezTo>
                <a:cubicBezTo>
                  <a:pt x="336" y="704"/>
                  <a:pt x="480" y="704"/>
                  <a:pt x="528" y="720"/>
                </a:cubicBezTo>
                <a:cubicBezTo>
                  <a:pt x="576" y="736"/>
                  <a:pt x="568" y="760"/>
                  <a:pt x="576" y="768"/>
                </a:cubicBezTo>
              </a:path>
            </a:pathLst>
          </a:custGeom>
          <a:noFill/>
          <a:ln cap="flat" cmpd="sng" w="28575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8" name="Google Shape;438;p37"/>
          <p:cNvSpPr txBox="1"/>
          <p:nvPr/>
        </p:nvSpPr>
        <p:spPr>
          <a:xfrm>
            <a:off x="8839200" y="4953001"/>
            <a:ext cx="1672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Multiplication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Reconstruction (Wider Kernel)</a:t>
            </a:r>
            <a:endParaRPr/>
          </a:p>
        </p:txBody>
      </p:sp>
      <p:cxnSp>
        <p:nvCxnSpPr>
          <p:cNvPr id="445" name="Google Shape;445;p38"/>
          <p:cNvCxnSpPr/>
          <p:nvPr/>
        </p:nvCxnSpPr>
        <p:spPr>
          <a:xfrm>
            <a:off x="1320800" y="4572000"/>
            <a:ext cx="812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38"/>
          <p:cNvCxnSpPr/>
          <p:nvPr/>
        </p:nvCxnSpPr>
        <p:spPr>
          <a:xfrm>
            <a:off x="4267200" y="31242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38"/>
          <p:cNvCxnSpPr/>
          <p:nvPr/>
        </p:nvCxnSpPr>
        <p:spPr>
          <a:xfrm rot="10800000">
            <a:off x="5486400" y="3200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38"/>
          <p:cNvCxnSpPr/>
          <p:nvPr/>
        </p:nvCxnSpPr>
        <p:spPr>
          <a:xfrm rot="10800000">
            <a:off x="3048000" y="3200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449" name="Google Shape;449;p38"/>
          <p:cNvGrpSpPr/>
          <p:nvPr/>
        </p:nvGrpSpPr>
        <p:grpSpPr>
          <a:xfrm>
            <a:off x="5181602" y="4572003"/>
            <a:ext cx="609601" cy="923926"/>
            <a:chOff x="2064" y="1917"/>
            <a:chExt cx="288" cy="582"/>
          </a:xfrm>
        </p:grpSpPr>
        <p:sp>
          <p:nvSpPr>
            <p:cNvPr id="450" name="Google Shape;450;p38"/>
            <p:cNvSpPr txBox="1"/>
            <p:nvPr/>
          </p:nvSpPr>
          <p:spPr>
            <a:xfrm>
              <a:off x="2102" y="1917"/>
              <a:ext cx="21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451" name="Google Shape;451;p38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2" name="Google Shape;452;p38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453" name="Google Shape;453;p38"/>
          <p:cNvGrpSpPr/>
          <p:nvPr/>
        </p:nvGrpSpPr>
        <p:grpSpPr>
          <a:xfrm>
            <a:off x="2641602" y="4572003"/>
            <a:ext cx="628651" cy="923926"/>
            <a:chOff x="2064" y="1917"/>
            <a:chExt cx="297" cy="582"/>
          </a:xfrm>
        </p:grpSpPr>
        <p:sp>
          <p:nvSpPr>
            <p:cNvPr id="454" name="Google Shape;454;p38"/>
            <p:cNvSpPr txBox="1"/>
            <p:nvPr/>
          </p:nvSpPr>
          <p:spPr>
            <a:xfrm>
              <a:off x="2102" y="1917"/>
              <a:ext cx="25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-f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455" name="Google Shape;455;p38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6" name="Google Shape;456;p38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3048000" y="1524000"/>
            <a:ext cx="2438400" cy="1219200"/>
            <a:chOff x="1056" y="1056"/>
            <a:chExt cx="1152" cy="768"/>
          </a:xfrm>
        </p:grpSpPr>
        <p:sp>
          <p:nvSpPr>
            <p:cNvPr id="458" name="Google Shape;458;p38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59" name="Google Shape;459;p38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460" name="Google Shape;460;p38"/>
          <p:cNvCxnSpPr/>
          <p:nvPr/>
        </p:nvCxnSpPr>
        <p:spPr>
          <a:xfrm>
            <a:off x="304800" y="2895600"/>
            <a:ext cx="1148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8"/>
          <p:cNvCxnSpPr/>
          <p:nvPr/>
        </p:nvCxnSpPr>
        <p:spPr>
          <a:xfrm>
            <a:off x="4267200" y="14478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38"/>
          <p:cNvCxnSpPr/>
          <p:nvPr/>
        </p:nvCxnSpPr>
        <p:spPr>
          <a:xfrm rot="10800000">
            <a:off x="67056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38"/>
          <p:cNvCxnSpPr/>
          <p:nvPr/>
        </p:nvCxnSpPr>
        <p:spPr>
          <a:xfrm rot="10800000">
            <a:off x="91440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38"/>
          <p:cNvCxnSpPr/>
          <p:nvPr/>
        </p:nvCxnSpPr>
        <p:spPr>
          <a:xfrm rot="10800000">
            <a:off x="110744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" name="Google Shape;465;p38"/>
          <p:cNvCxnSpPr/>
          <p:nvPr/>
        </p:nvCxnSpPr>
        <p:spPr>
          <a:xfrm rot="10800000">
            <a:off x="18288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6" name="Google Shape;466;p38"/>
          <p:cNvSpPr txBox="1"/>
          <p:nvPr/>
        </p:nvSpPr>
        <p:spPr>
          <a:xfrm>
            <a:off x="6379634" y="2895600"/>
            <a:ext cx="4619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467" name="Google Shape;467;p38"/>
          <p:cNvSpPr txBox="1"/>
          <p:nvPr/>
        </p:nvSpPr>
        <p:spPr>
          <a:xfrm>
            <a:off x="8534400" y="28956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2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468" name="Google Shape;468;p38"/>
          <p:cNvSpPr txBox="1"/>
          <p:nvPr/>
        </p:nvSpPr>
        <p:spPr>
          <a:xfrm>
            <a:off x="10668000" y="28956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3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469" name="Google Shape;469;p38"/>
          <p:cNvSpPr txBox="1"/>
          <p:nvPr/>
        </p:nvSpPr>
        <p:spPr>
          <a:xfrm>
            <a:off x="1320800" y="289560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-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>
            <a:off x="5486400" y="1524000"/>
            <a:ext cx="2438400" cy="1219200"/>
            <a:chOff x="1056" y="1056"/>
            <a:chExt cx="1152" cy="768"/>
          </a:xfrm>
        </p:grpSpPr>
        <p:sp>
          <p:nvSpPr>
            <p:cNvPr id="471" name="Google Shape;471;p38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2" name="Google Shape;472;p38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7924800" y="1524000"/>
            <a:ext cx="2438400" cy="1219200"/>
            <a:chOff x="1056" y="1056"/>
            <a:chExt cx="1152" cy="768"/>
          </a:xfrm>
        </p:grpSpPr>
        <p:sp>
          <p:nvSpPr>
            <p:cNvPr id="474" name="Google Shape;474;p38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609600" y="1524000"/>
            <a:ext cx="2438400" cy="1219200"/>
            <a:chOff x="1056" y="1056"/>
            <a:chExt cx="1152" cy="768"/>
          </a:xfrm>
        </p:grpSpPr>
        <p:sp>
          <p:nvSpPr>
            <p:cNvPr id="477" name="Google Shape;477;p38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79" name="Google Shape;479;p38"/>
          <p:cNvSpPr/>
          <p:nvPr/>
        </p:nvSpPr>
        <p:spPr>
          <a:xfrm>
            <a:off x="2336800" y="3276600"/>
            <a:ext cx="1930400" cy="1295400"/>
          </a:xfrm>
          <a:custGeom>
            <a:rect b="b" l="l" r="r" t="t"/>
            <a:pathLst>
              <a:path extrusionOk="0" h="816" w="576">
                <a:moveTo>
                  <a:pt x="576" y="0"/>
                </a:moveTo>
                <a:cubicBezTo>
                  <a:pt x="520" y="4"/>
                  <a:pt x="464" y="8"/>
                  <a:pt x="432" y="48"/>
                </a:cubicBezTo>
                <a:cubicBezTo>
                  <a:pt x="400" y="88"/>
                  <a:pt x="400" y="184"/>
                  <a:pt x="384" y="240"/>
                </a:cubicBezTo>
                <a:cubicBezTo>
                  <a:pt x="368" y="296"/>
                  <a:pt x="360" y="328"/>
                  <a:pt x="336" y="384"/>
                </a:cubicBezTo>
                <a:cubicBezTo>
                  <a:pt x="312" y="440"/>
                  <a:pt x="272" y="520"/>
                  <a:pt x="240" y="576"/>
                </a:cubicBezTo>
                <a:cubicBezTo>
                  <a:pt x="208" y="632"/>
                  <a:pt x="184" y="680"/>
                  <a:pt x="144" y="720"/>
                </a:cubicBezTo>
                <a:cubicBezTo>
                  <a:pt x="104" y="760"/>
                  <a:pt x="52" y="788"/>
                  <a:pt x="0" y="816"/>
                </a:cubicBezTo>
              </a:path>
            </a:pathLst>
          </a:custGeom>
          <a:noFill/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0" name="Google Shape;480;p38"/>
          <p:cNvSpPr/>
          <p:nvPr/>
        </p:nvSpPr>
        <p:spPr>
          <a:xfrm flipH="1">
            <a:off x="4267200" y="3276600"/>
            <a:ext cx="2032000" cy="1295400"/>
          </a:xfrm>
          <a:custGeom>
            <a:rect b="b" l="l" r="r" t="t"/>
            <a:pathLst>
              <a:path extrusionOk="0" h="816" w="576">
                <a:moveTo>
                  <a:pt x="576" y="0"/>
                </a:moveTo>
                <a:cubicBezTo>
                  <a:pt x="520" y="4"/>
                  <a:pt x="464" y="8"/>
                  <a:pt x="432" y="48"/>
                </a:cubicBezTo>
                <a:cubicBezTo>
                  <a:pt x="400" y="88"/>
                  <a:pt x="400" y="184"/>
                  <a:pt x="384" y="240"/>
                </a:cubicBezTo>
                <a:cubicBezTo>
                  <a:pt x="368" y="296"/>
                  <a:pt x="360" y="328"/>
                  <a:pt x="336" y="384"/>
                </a:cubicBezTo>
                <a:cubicBezTo>
                  <a:pt x="312" y="440"/>
                  <a:pt x="272" y="520"/>
                  <a:pt x="240" y="576"/>
                </a:cubicBezTo>
                <a:cubicBezTo>
                  <a:pt x="208" y="632"/>
                  <a:pt x="184" y="680"/>
                  <a:pt x="144" y="720"/>
                </a:cubicBezTo>
                <a:cubicBezTo>
                  <a:pt x="104" y="760"/>
                  <a:pt x="52" y="788"/>
                  <a:pt x="0" y="816"/>
                </a:cubicBezTo>
              </a:path>
            </a:pathLst>
          </a:custGeom>
          <a:noFill/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81" name="Google Shape;481;p38"/>
          <p:cNvCxnSpPr/>
          <p:nvPr/>
        </p:nvCxnSpPr>
        <p:spPr>
          <a:xfrm>
            <a:off x="1320800" y="6096000"/>
            <a:ext cx="812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38"/>
          <p:cNvCxnSpPr/>
          <p:nvPr/>
        </p:nvCxnSpPr>
        <p:spPr>
          <a:xfrm>
            <a:off x="4267200" y="46482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38"/>
          <p:cNvCxnSpPr/>
          <p:nvPr/>
        </p:nvCxnSpPr>
        <p:spPr>
          <a:xfrm rot="10800000">
            <a:off x="5486400" y="4724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38"/>
          <p:cNvCxnSpPr/>
          <p:nvPr/>
        </p:nvCxnSpPr>
        <p:spPr>
          <a:xfrm rot="10800000">
            <a:off x="3048000" y="4724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485" name="Google Shape;485;p38"/>
          <p:cNvGrpSpPr/>
          <p:nvPr/>
        </p:nvGrpSpPr>
        <p:grpSpPr>
          <a:xfrm>
            <a:off x="5181602" y="6096003"/>
            <a:ext cx="609601" cy="923926"/>
            <a:chOff x="2064" y="1917"/>
            <a:chExt cx="288" cy="582"/>
          </a:xfrm>
        </p:grpSpPr>
        <p:sp>
          <p:nvSpPr>
            <p:cNvPr id="486" name="Google Shape;486;p38"/>
            <p:cNvSpPr txBox="1"/>
            <p:nvPr/>
          </p:nvSpPr>
          <p:spPr>
            <a:xfrm>
              <a:off x="2102" y="1917"/>
              <a:ext cx="21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487" name="Google Shape;487;p38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88" name="Google Shape;488;p38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489" name="Google Shape;489;p38"/>
          <p:cNvGrpSpPr/>
          <p:nvPr/>
        </p:nvGrpSpPr>
        <p:grpSpPr>
          <a:xfrm>
            <a:off x="2641602" y="6096003"/>
            <a:ext cx="628651" cy="923926"/>
            <a:chOff x="2064" y="1917"/>
            <a:chExt cx="297" cy="582"/>
          </a:xfrm>
        </p:grpSpPr>
        <p:sp>
          <p:nvSpPr>
            <p:cNvPr id="490" name="Google Shape;490;p38"/>
            <p:cNvSpPr txBox="1"/>
            <p:nvPr/>
          </p:nvSpPr>
          <p:spPr>
            <a:xfrm>
              <a:off x="2102" y="1917"/>
              <a:ext cx="25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-f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491" name="Google Shape;491;p38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2" name="Google Shape;492;p38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sp>
        <p:nvSpPr>
          <p:cNvPr id="493" name="Google Shape;493;p38"/>
          <p:cNvSpPr/>
          <p:nvPr/>
        </p:nvSpPr>
        <p:spPr>
          <a:xfrm>
            <a:off x="4267200" y="4724400"/>
            <a:ext cx="1219200" cy="1219200"/>
          </a:xfrm>
          <a:custGeom>
            <a:rect b="b" l="l" r="r" t="t"/>
            <a:pathLst>
              <a:path extrusionOk="0" h="768" w="576">
                <a:moveTo>
                  <a:pt x="0" y="0"/>
                </a:moveTo>
                <a:cubicBezTo>
                  <a:pt x="40" y="80"/>
                  <a:pt x="80" y="160"/>
                  <a:pt x="96" y="240"/>
                </a:cubicBezTo>
                <a:cubicBezTo>
                  <a:pt x="112" y="320"/>
                  <a:pt x="72" y="432"/>
                  <a:pt x="96" y="480"/>
                </a:cubicBezTo>
                <a:cubicBezTo>
                  <a:pt x="120" y="528"/>
                  <a:pt x="208" y="496"/>
                  <a:pt x="240" y="528"/>
                </a:cubicBezTo>
                <a:cubicBezTo>
                  <a:pt x="272" y="560"/>
                  <a:pt x="240" y="640"/>
                  <a:pt x="288" y="672"/>
                </a:cubicBezTo>
                <a:cubicBezTo>
                  <a:pt x="336" y="704"/>
                  <a:pt x="480" y="704"/>
                  <a:pt x="528" y="720"/>
                </a:cubicBezTo>
                <a:cubicBezTo>
                  <a:pt x="576" y="736"/>
                  <a:pt x="568" y="760"/>
                  <a:pt x="576" y="768"/>
                </a:cubicBezTo>
              </a:path>
            </a:pathLst>
          </a:custGeom>
          <a:noFill/>
          <a:ln cap="flat" cmpd="sng" w="28575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4" name="Google Shape;494;p38"/>
          <p:cNvSpPr/>
          <p:nvPr/>
        </p:nvSpPr>
        <p:spPr>
          <a:xfrm flipH="1">
            <a:off x="3048000" y="4724400"/>
            <a:ext cx="1219200" cy="1219200"/>
          </a:xfrm>
          <a:custGeom>
            <a:rect b="b" l="l" r="r" t="t"/>
            <a:pathLst>
              <a:path extrusionOk="0" h="768" w="576">
                <a:moveTo>
                  <a:pt x="0" y="0"/>
                </a:moveTo>
                <a:cubicBezTo>
                  <a:pt x="40" y="80"/>
                  <a:pt x="80" y="160"/>
                  <a:pt x="96" y="240"/>
                </a:cubicBezTo>
                <a:cubicBezTo>
                  <a:pt x="112" y="320"/>
                  <a:pt x="72" y="432"/>
                  <a:pt x="96" y="480"/>
                </a:cubicBezTo>
                <a:cubicBezTo>
                  <a:pt x="120" y="528"/>
                  <a:pt x="208" y="496"/>
                  <a:pt x="240" y="528"/>
                </a:cubicBezTo>
                <a:cubicBezTo>
                  <a:pt x="272" y="560"/>
                  <a:pt x="240" y="640"/>
                  <a:pt x="288" y="672"/>
                </a:cubicBezTo>
                <a:cubicBezTo>
                  <a:pt x="336" y="704"/>
                  <a:pt x="480" y="704"/>
                  <a:pt x="528" y="720"/>
                </a:cubicBezTo>
                <a:cubicBezTo>
                  <a:pt x="576" y="736"/>
                  <a:pt x="568" y="760"/>
                  <a:pt x="576" y="768"/>
                </a:cubicBezTo>
              </a:path>
            </a:pathLst>
          </a:custGeom>
          <a:noFill/>
          <a:ln cap="flat" cmpd="sng" w="28575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5" name="Google Shape;495;p38"/>
          <p:cNvSpPr txBox="1"/>
          <p:nvPr/>
        </p:nvSpPr>
        <p:spPr>
          <a:xfrm>
            <a:off x="6807200" y="4876800"/>
            <a:ext cx="4165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PIXELIZATION: Lower frequency aliased as high frequency</a:t>
            </a:r>
            <a:endParaRPr/>
          </a:p>
        </p:txBody>
      </p:sp>
      <p:sp>
        <p:nvSpPr>
          <p:cNvPr id="496" name="Google Shape;496;p38"/>
          <p:cNvSpPr/>
          <p:nvPr/>
        </p:nvSpPr>
        <p:spPr>
          <a:xfrm>
            <a:off x="5486400" y="5791200"/>
            <a:ext cx="508000" cy="152400"/>
          </a:xfrm>
          <a:custGeom>
            <a:rect b="b" l="l" r="r" t="t"/>
            <a:pathLst>
              <a:path extrusionOk="0" h="96" w="240">
                <a:moveTo>
                  <a:pt x="0" y="96"/>
                </a:moveTo>
                <a:lnTo>
                  <a:pt x="48" y="48"/>
                </a:lnTo>
                <a:lnTo>
                  <a:pt x="144" y="0"/>
                </a:lnTo>
                <a:lnTo>
                  <a:pt x="240" y="0"/>
                </a:lnTo>
              </a:path>
            </a:pathLst>
          </a:custGeom>
          <a:noFill/>
          <a:ln cap="flat" cmpd="sng" w="28575">
            <a:solidFill>
              <a:srgbClr val="FF33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7" name="Google Shape;497;p38"/>
          <p:cNvSpPr/>
          <p:nvPr/>
        </p:nvSpPr>
        <p:spPr>
          <a:xfrm flipH="1">
            <a:off x="2540000" y="5791200"/>
            <a:ext cx="508000" cy="152400"/>
          </a:xfrm>
          <a:custGeom>
            <a:rect b="b" l="l" r="r" t="t"/>
            <a:pathLst>
              <a:path extrusionOk="0" h="96" w="240">
                <a:moveTo>
                  <a:pt x="0" y="96"/>
                </a:moveTo>
                <a:lnTo>
                  <a:pt x="48" y="48"/>
                </a:lnTo>
                <a:lnTo>
                  <a:pt x="144" y="0"/>
                </a:lnTo>
                <a:lnTo>
                  <a:pt x="240" y="0"/>
                </a:lnTo>
              </a:path>
            </a:pathLst>
          </a:custGeom>
          <a:noFill/>
          <a:ln cap="flat" cmpd="sng" w="28575">
            <a:solidFill>
              <a:srgbClr val="FF33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Reconstruction (Narrower Kernel)</a:t>
            </a:r>
            <a:endParaRPr/>
          </a:p>
        </p:txBody>
      </p:sp>
      <p:cxnSp>
        <p:nvCxnSpPr>
          <p:cNvPr id="504" name="Google Shape;504;p39"/>
          <p:cNvCxnSpPr/>
          <p:nvPr/>
        </p:nvCxnSpPr>
        <p:spPr>
          <a:xfrm>
            <a:off x="1320800" y="4572000"/>
            <a:ext cx="812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39"/>
          <p:cNvCxnSpPr/>
          <p:nvPr/>
        </p:nvCxnSpPr>
        <p:spPr>
          <a:xfrm>
            <a:off x="4267200" y="31242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39"/>
          <p:cNvCxnSpPr/>
          <p:nvPr/>
        </p:nvCxnSpPr>
        <p:spPr>
          <a:xfrm rot="10800000">
            <a:off x="5486400" y="3200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39"/>
          <p:cNvCxnSpPr/>
          <p:nvPr/>
        </p:nvCxnSpPr>
        <p:spPr>
          <a:xfrm rot="10800000">
            <a:off x="3048000" y="3200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508" name="Google Shape;508;p39"/>
          <p:cNvGrpSpPr/>
          <p:nvPr/>
        </p:nvGrpSpPr>
        <p:grpSpPr>
          <a:xfrm>
            <a:off x="5181602" y="4572003"/>
            <a:ext cx="609601" cy="923926"/>
            <a:chOff x="2064" y="1917"/>
            <a:chExt cx="288" cy="582"/>
          </a:xfrm>
        </p:grpSpPr>
        <p:sp>
          <p:nvSpPr>
            <p:cNvPr id="509" name="Google Shape;509;p39"/>
            <p:cNvSpPr txBox="1"/>
            <p:nvPr/>
          </p:nvSpPr>
          <p:spPr>
            <a:xfrm>
              <a:off x="2102" y="1917"/>
              <a:ext cx="21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510" name="Google Shape;510;p39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1" name="Google Shape;511;p39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512" name="Google Shape;512;p39"/>
          <p:cNvGrpSpPr/>
          <p:nvPr/>
        </p:nvGrpSpPr>
        <p:grpSpPr>
          <a:xfrm>
            <a:off x="2641602" y="4572003"/>
            <a:ext cx="628651" cy="923926"/>
            <a:chOff x="2064" y="1917"/>
            <a:chExt cx="297" cy="582"/>
          </a:xfrm>
        </p:grpSpPr>
        <p:sp>
          <p:nvSpPr>
            <p:cNvPr id="513" name="Google Shape;513;p39"/>
            <p:cNvSpPr txBox="1"/>
            <p:nvPr/>
          </p:nvSpPr>
          <p:spPr>
            <a:xfrm>
              <a:off x="2102" y="1917"/>
              <a:ext cx="25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-f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514" name="Google Shape;514;p39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5" name="Google Shape;515;p39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516" name="Google Shape;516;p39"/>
          <p:cNvGrpSpPr/>
          <p:nvPr/>
        </p:nvGrpSpPr>
        <p:grpSpPr>
          <a:xfrm>
            <a:off x="3048000" y="1524000"/>
            <a:ext cx="2438400" cy="1219200"/>
            <a:chOff x="1056" y="1056"/>
            <a:chExt cx="1152" cy="768"/>
          </a:xfrm>
        </p:grpSpPr>
        <p:sp>
          <p:nvSpPr>
            <p:cNvPr id="517" name="Google Shape;517;p39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8" name="Google Shape;518;p39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519" name="Google Shape;519;p39"/>
          <p:cNvCxnSpPr/>
          <p:nvPr/>
        </p:nvCxnSpPr>
        <p:spPr>
          <a:xfrm>
            <a:off x="304800" y="2895600"/>
            <a:ext cx="1148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4267200" y="14478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39"/>
          <p:cNvCxnSpPr/>
          <p:nvPr/>
        </p:nvCxnSpPr>
        <p:spPr>
          <a:xfrm rot="10800000">
            <a:off x="67056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39"/>
          <p:cNvCxnSpPr/>
          <p:nvPr/>
        </p:nvCxnSpPr>
        <p:spPr>
          <a:xfrm rot="10800000">
            <a:off x="91440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39"/>
          <p:cNvCxnSpPr/>
          <p:nvPr/>
        </p:nvCxnSpPr>
        <p:spPr>
          <a:xfrm rot="10800000">
            <a:off x="110744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39"/>
          <p:cNvCxnSpPr/>
          <p:nvPr/>
        </p:nvCxnSpPr>
        <p:spPr>
          <a:xfrm rot="10800000">
            <a:off x="1828800" y="15240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5" name="Google Shape;525;p39"/>
          <p:cNvSpPr txBox="1"/>
          <p:nvPr/>
        </p:nvSpPr>
        <p:spPr>
          <a:xfrm>
            <a:off x="6379634" y="2895600"/>
            <a:ext cx="4619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526" name="Google Shape;526;p39"/>
          <p:cNvSpPr txBox="1"/>
          <p:nvPr/>
        </p:nvSpPr>
        <p:spPr>
          <a:xfrm>
            <a:off x="8534400" y="28956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2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527" name="Google Shape;527;p39"/>
          <p:cNvSpPr txBox="1"/>
          <p:nvPr/>
        </p:nvSpPr>
        <p:spPr>
          <a:xfrm>
            <a:off x="10668000" y="2895600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3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sp>
        <p:nvSpPr>
          <p:cNvPr id="528" name="Google Shape;528;p39"/>
          <p:cNvSpPr txBox="1"/>
          <p:nvPr/>
        </p:nvSpPr>
        <p:spPr>
          <a:xfrm>
            <a:off x="1320800" y="289560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- f </a:t>
            </a:r>
            <a:r>
              <a:rPr b="1" baseline="-25000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</a:t>
            </a:r>
            <a:endParaRPr/>
          </a:p>
        </p:txBody>
      </p:sp>
      <p:grpSp>
        <p:nvGrpSpPr>
          <p:cNvPr id="529" name="Google Shape;529;p39"/>
          <p:cNvGrpSpPr/>
          <p:nvPr/>
        </p:nvGrpSpPr>
        <p:grpSpPr>
          <a:xfrm>
            <a:off x="5486400" y="1524000"/>
            <a:ext cx="2438400" cy="1219200"/>
            <a:chOff x="1056" y="1056"/>
            <a:chExt cx="1152" cy="768"/>
          </a:xfrm>
        </p:grpSpPr>
        <p:sp>
          <p:nvSpPr>
            <p:cNvPr id="530" name="Google Shape;530;p39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1" name="Google Shape;531;p39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7924800" y="1524000"/>
            <a:ext cx="2438400" cy="1219200"/>
            <a:chOff x="1056" y="1056"/>
            <a:chExt cx="1152" cy="768"/>
          </a:xfrm>
        </p:grpSpPr>
        <p:sp>
          <p:nvSpPr>
            <p:cNvPr id="533" name="Google Shape;533;p39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4" name="Google Shape;534;p39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35" name="Google Shape;535;p39"/>
          <p:cNvGrpSpPr/>
          <p:nvPr/>
        </p:nvGrpSpPr>
        <p:grpSpPr>
          <a:xfrm>
            <a:off x="609600" y="1524000"/>
            <a:ext cx="2438400" cy="1219200"/>
            <a:chOff x="1056" y="1056"/>
            <a:chExt cx="1152" cy="768"/>
          </a:xfrm>
        </p:grpSpPr>
        <p:sp>
          <p:nvSpPr>
            <p:cNvPr id="536" name="Google Shape;536;p39"/>
            <p:cNvSpPr/>
            <p:nvPr/>
          </p:nvSpPr>
          <p:spPr>
            <a:xfrm>
              <a:off x="1056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 flipH="1">
              <a:off x="1632" y="1056"/>
              <a:ext cx="576" cy="768"/>
            </a:xfrm>
            <a:custGeom>
              <a:rect b="b" l="l" r="r" t="t"/>
              <a:pathLst>
                <a:path extrusionOk="0" h="768" w="576">
                  <a:moveTo>
                    <a:pt x="576" y="0"/>
                  </a:moveTo>
                  <a:cubicBezTo>
                    <a:pt x="516" y="84"/>
                    <a:pt x="456" y="168"/>
                    <a:pt x="432" y="240"/>
                  </a:cubicBezTo>
                  <a:cubicBezTo>
                    <a:pt x="408" y="312"/>
                    <a:pt x="448" y="392"/>
                    <a:pt x="432" y="432"/>
                  </a:cubicBezTo>
                  <a:cubicBezTo>
                    <a:pt x="416" y="472"/>
                    <a:pt x="368" y="448"/>
                    <a:pt x="336" y="480"/>
                  </a:cubicBezTo>
                  <a:cubicBezTo>
                    <a:pt x="304" y="512"/>
                    <a:pt x="280" y="592"/>
                    <a:pt x="240" y="624"/>
                  </a:cubicBezTo>
                  <a:cubicBezTo>
                    <a:pt x="200" y="656"/>
                    <a:pt x="136" y="648"/>
                    <a:pt x="96" y="672"/>
                  </a:cubicBezTo>
                  <a:cubicBezTo>
                    <a:pt x="56" y="696"/>
                    <a:pt x="28" y="732"/>
                    <a:pt x="0" y="768"/>
                  </a:cubicBezTo>
                </a:path>
              </a:pathLst>
            </a:custGeom>
            <a:noFill/>
            <a:ln cap="flat" cmpd="sng" w="28575">
              <a:solidFill>
                <a:srgbClr val="E02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538" name="Google Shape;538;p39"/>
          <p:cNvSpPr/>
          <p:nvPr/>
        </p:nvSpPr>
        <p:spPr>
          <a:xfrm>
            <a:off x="3454400" y="3276600"/>
            <a:ext cx="812800" cy="1295400"/>
          </a:xfrm>
          <a:custGeom>
            <a:rect b="b" l="l" r="r" t="t"/>
            <a:pathLst>
              <a:path extrusionOk="0" h="816" w="576">
                <a:moveTo>
                  <a:pt x="576" y="0"/>
                </a:moveTo>
                <a:cubicBezTo>
                  <a:pt x="520" y="4"/>
                  <a:pt x="464" y="8"/>
                  <a:pt x="432" y="48"/>
                </a:cubicBezTo>
                <a:cubicBezTo>
                  <a:pt x="400" y="88"/>
                  <a:pt x="400" y="184"/>
                  <a:pt x="384" y="240"/>
                </a:cubicBezTo>
                <a:cubicBezTo>
                  <a:pt x="368" y="296"/>
                  <a:pt x="360" y="328"/>
                  <a:pt x="336" y="384"/>
                </a:cubicBezTo>
                <a:cubicBezTo>
                  <a:pt x="312" y="440"/>
                  <a:pt x="272" y="520"/>
                  <a:pt x="240" y="576"/>
                </a:cubicBezTo>
                <a:cubicBezTo>
                  <a:pt x="208" y="632"/>
                  <a:pt x="184" y="680"/>
                  <a:pt x="144" y="720"/>
                </a:cubicBezTo>
                <a:cubicBezTo>
                  <a:pt x="104" y="760"/>
                  <a:pt x="52" y="788"/>
                  <a:pt x="0" y="816"/>
                </a:cubicBezTo>
              </a:path>
            </a:pathLst>
          </a:custGeom>
          <a:noFill/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9" name="Google Shape;539;p39"/>
          <p:cNvSpPr/>
          <p:nvPr/>
        </p:nvSpPr>
        <p:spPr>
          <a:xfrm flipH="1">
            <a:off x="4267200" y="3276600"/>
            <a:ext cx="812800" cy="1295400"/>
          </a:xfrm>
          <a:custGeom>
            <a:rect b="b" l="l" r="r" t="t"/>
            <a:pathLst>
              <a:path extrusionOk="0" h="816" w="576">
                <a:moveTo>
                  <a:pt x="576" y="0"/>
                </a:moveTo>
                <a:cubicBezTo>
                  <a:pt x="520" y="4"/>
                  <a:pt x="464" y="8"/>
                  <a:pt x="432" y="48"/>
                </a:cubicBezTo>
                <a:cubicBezTo>
                  <a:pt x="400" y="88"/>
                  <a:pt x="400" y="184"/>
                  <a:pt x="384" y="240"/>
                </a:cubicBezTo>
                <a:cubicBezTo>
                  <a:pt x="368" y="296"/>
                  <a:pt x="360" y="328"/>
                  <a:pt x="336" y="384"/>
                </a:cubicBezTo>
                <a:cubicBezTo>
                  <a:pt x="312" y="440"/>
                  <a:pt x="272" y="520"/>
                  <a:pt x="240" y="576"/>
                </a:cubicBezTo>
                <a:cubicBezTo>
                  <a:pt x="208" y="632"/>
                  <a:pt x="184" y="680"/>
                  <a:pt x="144" y="720"/>
                </a:cubicBezTo>
                <a:cubicBezTo>
                  <a:pt x="104" y="760"/>
                  <a:pt x="52" y="788"/>
                  <a:pt x="0" y="816"/>
                </a:cubicBezTo>
              </a:path>
            </a:pathLst>
          </a:custGeom>
          <a:noFill/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0" name="Google Shape;540;p39"/>
          <p:cNvCxnSpPr/>
          <p:nvPr/>
        </p:nvCxnSpPr>
        <p:spPr>
          <a:xfrm>
            <a:off x="1320800" y="6096000"/>
            <a:ext cx="812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39"/>
          <p:cNvCxnSpPr/>
          <p:nvPr/>
        </p:nvCxnSpPr>
        <p:spPr>
          <a:xfrm>
            <a:off x="4267200" y="4648200"/>
            <a:ext cx="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39"/>
          <p:cNvCxnSpPr/>
          <p:nvPr/>
        </p:nvCxnSpPr>
        <p:spPr>
          <a:xfrm rot="10800000">
            <a:off x="5486400" y="4724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39"/>
          <p:cNvCxnSpPr/>
          <p:nvPr/>
        </p:nvCxnSpPr>
        <p:spPr>
          <a:xfrm rot="10800000">
            <a:off x="3048000" y="4724400"/>
            <a:ext cx="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544" name="Google Shape;544;p39"/>
          <p:cNvGrpSpPr/>
          <p:nvPr/>
        </p:nvGrpSpPr>
        <p:grpSpPr>
          <a:xfrm>
            <a:off x="5181602" y="6096003"/>
            <a:ext cx="609601" cy="923926"/>
            <a:chOff x="2064" y="1917"/>
            <a:chExt cx="288" cy="582"/>
          </a:xfrm>
        </p:grpSpPr>
        <p:sp>
          <p:nvSpPr>
            <p:cNvPr id="545" name="Google Shape;545;p39"/>
            <p:cNvSpPr txBox="1"/>
            <p:nvPr/>
          </p:nvSpPr>
          <p:spPr>
            <a:xfrm>
              <a:off x="2102" y="1917"/>
              <a:ext cx="21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546" name="Google Shape;546;p39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47" name="Google Shape;547;p39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grpSp>
        <p:nvGrpSpPr>
          <p:cNvPr id="548" name="Google Shape;548;p39"/>
          <p:cNvGrpSpPr/>
          <p:nvPr/>
        </p:nvGrpSpPr>
        <p:grpSpPr>
          <a:xfrm>
            <a:off x="2641602" y="6096003"/>
            <a:ext cx="628651" cy="923926"/>
            <a:chOff x="2064" y="1917"/>
            <a:chExt cx="297" cy="582"/>
          </a:xfrm>
        </p:grpSpPr>
        <p:sp>
          <p:nvSpPr>
            <p:cNvPr id="549" name="Google Shape;549;p39"/>
            <p:cNvSpPr txBox="1"/>
            <p:nvPr/>
          </p:nvSpPr>
          <p:spPr>
            <a:xfrm>
              <a:off x="2102" y="1917"/>
              <a:ext cx="25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-f </a:t>
              </a:r>
              <a:r>
                <a:rPr b="1" baseline="-25000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s </a:t>
              </a:r>
              <a:endParaRPr/>
            </a:p>
          </p:txBody>
        </p:sp>
        <p:cxnSp>
          <p:nvCxnSpPr>
            <p:cNvPr id="550" name="Google Shape;550;p39"/>
            <p:cNvCxnSpPr/>
            <p:nvPr/>
          </p:nvCxnSpPr>
          <p:spPr>
            <a:xfrm>
              <a:off x="2064" y="220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1" name="Google Shape;551;p39"/>
            <p:cNvSpPr txBox="1"/>
            <p:nvPr/>
          </p:nvSpPr>
          <p:spPr>
            <a:xfrm>
              <a:off x="2112" y="2208"/>
              <a:ext cx="15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2</a:t>
              </a:r>
              <a:endParaRPr/>
            </a:p>
          </p:txBody>
        </p:sp>
      </p:grpSp>
      <p:sp>
        <p:nvSpPr>
          <p:cNvPr id="552" name="Google Shape;552;p39"/>
          <p:cNvSpPr/>
          <p:nvPr/>
        </p:nvSpPr>
        <p:spPr>
          <a:xfrm>
            <a:off x="4267200" y="4724400"/>
            <a:ext cx="914400" cy="1219200"/>
          </a:xfrm>
          <a:custGeom>
            <a:rect b="b" l="l" r="r" t="t"/>
            <a:pathLst>
              <a:path extrusionOk="0" h="768" w="576">
                <a:moveTo>
                  <a:pt x="0" y="0"/>
                </a:moveTo>
                <a:cubicBezTo>
                  <a:pt x="40" y="80"/>
                  <a:pt x="80" y="160"/>
                  <a:pt x="96" y="240"/>
                </a:cubicBezTo>
                <a:cubicBezTo>
                  <a:pt x="112" y="320"/>
                  <a:pt x="72" y="432"/>
                  <a:pt x="96" y="480"/>
                </a:cubicBezTo>
                <a:cubicBezTo>
                  <a:pt x="120" y="528"/>
                  <a:pt x="208" y="496"/>
                  <a:pt x="240" y="528"/>
                </a:cubicBezTo>
                <a:cubicBezTo>
                  <a:pt x="272" y="560"/>
                  <a:pt x="240" y="640"/>
                  <a:pt x="288" y="672"/>
                </a:cubicBezTo>
                <a:cubicBezTo>
                  <a:pt x="336" y="704"/>
                  <a:pt x="480" y="704"/>
                  <a:pt x="528" y="720"/>
                </a:cubicBezTo>
                <a:cubicBezTo>
                  <a:pt x="576" y="736"/>
                  <a:pt x="568" y="760"/>
                  <a:pt x="576" y="768"/>
                </a:cubicBezTo>
              </a:path>
            </a:pathLst>
          </a:custGeom>
          <a:noFill/>
          <a:ln cap="flat" cmpd="sng" w="28575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3" name="Google Shape;553;p39"/>
          <p:cNvSpPr/>
          <p:nvPr/>
        </p:nvSpPr>
        <p:spPr>
          <a:xfrm flipH="1">
            <a:off x="3352800" y="4724400"/>
            <a:ext cx="914400" cy="1143000"/>
          </a:xfrm>
          <a:custGeom>
            <a:rect b="b" l="l" r="r" t="t"/>
            <a:pathLst>
              <a:path extrusionOk="0" h="768" w="576">
                <a:moveTo>
                  <a:pt x="0" y="0"/>
                </a:moveTo>
                <a:cubicBezTo>
                  <a:pt x="40" y="80"/>
                  <a:pt x="80" y="160"/>
                  <a:pt x="96" y="240"/>
                </a:cubicBezTo>
                <a:cubicBezTo>
                  <a:pt x="112" y="320"/>
                  <a:pt x="72" y="432"/>
                  <a:pt x="96" y="480"/>
                </a:cubicBezTo>
                <a:cubicBezTo>
                  <a:pt x="120" y="528"/>
                  <a:pt x="208" y="496"/>
                  <a:pt x="240" y="528"/>
                </a:cubicBezTo>
                <a:cubicBezTo>
                  <a:pt x="272" y="560"/>
                  <a:pt x="240" y="640"/>
                  <a:pt x="288" y="672"/>
                </a:cubicBezTo>
                <a:cubicBezTo>
                  <a:pt x="336" y="704"/>
                  <a:pt x="480" y="704"/>
                  <a:pt x="528" y="720"/>
                </a:cubicBezTo>
                <a:cubicBezTo>
                  <a:pt x="576" y="736"/>
                  <a:pt x="568" y="760"/>
                  <a:pt x="576" y="768"/>
                </a:cubicBezTo>
              </a:path>
            </a:pathLst>
          </a:custGeom>
          <a:noFill/>
          <a:ln cap="flat" cmpd="sng" w="28575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4" name="Google Shape;554;p39"/>
          <p:cNvSpPr txBox="1"/>
          <p:nvPr/>
        </p:nvSpPr>
        <p:spPr>
          <a:xfrm>
            <a:off x="6807200" y="4876800"/>
            <a:ext cx="4165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BLURRING: Removal of high frequencies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Schoolbook"/>
              <a:buNone/>
            </a:pPr>
            <a:r>
              <a:rPr lang="en-US" sz="3800"/>
              <a:t>Aliasing artifacts (Right Width)</a:t>
            </a:r>
            <a:endParaRPr/>
          </a:p>
        </p:txBody>
      </p:sp>
      <p:pic>
        <p:nvPicPr>
          <p:cNvPr descr="bikerightwidth" id="561" name="Google Shape;561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1" y="1839913"/>
            <a:ext cx="7313084" cy="40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Schoolbook"/>
              <a:buNone/>
            </a:pPr>
            <a:r>
              <a:rPr lang="en-US" sz="3800"/>
              <a:t>Wider Spots (Lost high frequencies)</a:t>
            </a:r>
            <a:endParaRPr/>
          </a:p>
        </p:txBody>
      </p:sp>
      <p:pic>
        <p:nvPicPr>
          <p:cNvPr descr="bikenarrowwidth" id="568" name="Google Shape;56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1" y="1839913"/>
            <a:ext cx="7313084" cy="40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Schoolbook"/>
              <a:buNone/>
            </a:pPr>
            <a:r>
              <a:rPr lang="en-US" sz="3800"/>
              <a:t>Narrow Width (Jaggies, insufficient sampling)</a:t>
            </a:r>
            <a:endParaRPr/>
          </a:p>
        </p:txBody>
      </p:sp>
      <p:pic>
        <p:nvPicPr>
          <p:cNvPr descr="bikewidewidth" id="575" name="Google Shape;575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1" y="1839913"/>
            <a:ext cx="7313084" cy="40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DFT extended to 2D : Axes</a:t>
            </a:r>
            <a:endParaRPr/>
          </a:p>
        </p:txBody>
      </p:sp>
      <p:sp>
        <p:nvSpPr>
          <p:cNvPr id="581" name="Google Shape;581;p4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Frequency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Only positive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Orientation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0 to 180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Repeats in negative frequency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Just as in 1D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7140" y="356020"/>
            <a:ext cx="6937749" cy="173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84352" y="1109720"/>
            <a:ext cx="2314937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684352" y="2485580"/>
            <a:ext cx="2314937" cy="8989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30689" y="2158641"/>
            <a:ext cx="6934200" cy="171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850" y="4149725"/>
            <a:ext cx="10490200" cy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1570357" y="1873113"/>
            <a:ext cx="542925" cy="571055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Example</a:t>
            </a:r>
            <a:endParaRPr/>
          </a:p>
        </p:txBody>
      </p:sp>
      <p:pic>
        <p:nvPicPr>
          <p:cNvPr id="588" name="Google Shape;5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872" y="1721258"/>
            <a:ext cx="8992472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How it repeats?</a:t>
            </a:r>
            <a:endParaRPr/>
          </a:p>
        </p:txBody>
      </p:sp>
      <p:sp>
        <p:nvSpPr>
          <p:cNvPr id="594" name="Google Shape;594;p45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Just like in 1D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Even function for amplitude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Odd function for phase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For amplitude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Flipped on the bottom</a:t>
            </a:r>
            <a:endParaRPr/>
          </a:p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3">
            <a:alphaModFix/>
          </a:blip>
          <a:srcRect b="2900" l="921" r="53447" t="12810"/>
          <a:stretch/>
        </p:blipFill>
        <p:spPr>
          <a:xfrm>
            <a:off x="2133601" y="4495800"/>
            <a:ext cx="2777641" cy="1918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6" name="Google Shape;596;p45"/>
          <p:cNvGrpSpPr/>
          <p:nvPr/>
        </p:nvGrpSpPr>
        <p:grpSpPr>
          <a:xfrm>
            <a:off x="5384802" y="4477720"/>
            <a:ext cx="3047999" cy="1936613"/>
            <a:chOff x="4038601" y="4477719"/>
            <a:chExt cx="2439693" cy="2129906"/>
          </a:xfrm>
        </p:grpSpPr>
        <p:pic>
          <p:nvPicPr>
            <p:cNvPr id="597" name="Google Shape;597;p45"/>
            <p:cNvPicPr preferRelativeResize="0"/>
            <p:nvPr/>
          </p:nvPicPr>
          <p:blipFill rotWithShape="1">
            <a:blip r:embed="rId3">
              <a:alphaModFix/>
            </a:blip>
            <a:srcRect b="50000" l="56205" r="893" t="12418"/>
            <a:stretch/>
          </p:blipFill>
          <p:spPr>
            <a:xfrm>
              <a:off x="4038601" y="4477719"/>
              <a:ext cx="2438400" cy="1064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45"/>
            <p:cNvPicPr preferRelativeResize="0"/>
            <p:nvPr/>
          </p:nvPicPr>
          <p:blipFill rotWithShape="1">
            <a:blip r:embed="rId3">
              <a:alphaModFix/>
            </a:blip>
            <a:srcRect b="50000" l="56205" r="893" t="12418"/>
            <a:stretch/>
          </p:blipFill>
          <p:spPr>
            <a:xfrm flipH="1" rot="10800000">
              <a:off x="4039894" y="5542672"/>
              <a:ext cx="2438400" cy="10649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Why all the noise?</a:t>
            </a:r>
            <a:endParaRPr/>
          </a:p>
        </p:txBody>
      </p:sp>
      <p:sp>
        <p:nvSpPr>
          <p:cNvPr id="604" name="Google Shape;604;p4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Values much bigger than 255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DC is often 1000 times more than the highest frequencies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Difficult to show all in only 255 gray values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Mapping</a:t>
            </a:r>
            <a:endParaRPr/>
          </a:p>
        </p:txBody>
      </p:sp>
      <p:sp>
        <p:nvSpPr>
          <p:cNvPr id="610" name="Google Shape;610;p4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Numerical value = </a:t>
            </a:r>
            <a:r>
              <a:rPr b="1" i="1" lang="en-US"/>
              <a:t>i</a:t>
            </a:r>
            <a:endParaRPr b="1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Gray value = </a:t>
            </a:r>
            <a:r>
              <a:rPr b="1" i="1" lang="en-US"/>
              <a:t>g</a:t>
            </a:r>
            <a:endParaRPr b="1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Linear Mapping is </a:t>
            </a:r>
            <a:r>
              <a:rPr b="1" i="1" lang="en-US"/>
              <a:t>g = ki</a:t>
            </a:r>
            <a:endParaRPr b="1" i="1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Logarithmic mapping is </a:t>
            </a:r>
            <a:r>
              <a:rPr b="1" i="1" lang="en-US"/>
              <a:t>g = k log (i)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Compresses the range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Reduces noise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May still need thresholding to remove noise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8"/>
          <p:cNvSpPr txBox="1"/>
          <p:nvPr>
            <p:ph type="title"/>
          </p:nvPr>
        </p:nvSpPr>
        <p:spPr>
          <a:xfrm>
            <a:off x="1202870" y="171448"/>
            <a:ext cx="9692640" cy="964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Example</a:t>
            </a:r>
            <a:endParaRPr/>
          </a:p>
        </p:txBody>
      </p:sp>
      <p:pic>
        <p:nvPicPr>
          <p:cNvPr descr="http://homepages.inf.ed.ac.uk/rbf/HIPR2/images/stp1.gif" id="616" name="Google Shape;61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199" y="1305732"/>
            <a:ext cx="2946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ur1.gif" id="617" name="Google Shape;61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1295400"/>
            <a:ext cx="2946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ur2.gif" id="618" name="Google Shape;61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199" y="3886201"/>
            <a:ext cx="2915404" cy="2186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ur3.gif" id="619" name="Google Shape;619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3600" y="3886200"/>
            <a:ext cx="2946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8"/>
          <p:cNvSpPr txBox="1"/>
          <p:nvPr/>
        </p:nvSpPr>
        <p:spPr>
          <a:xfrm>
            <a:off x="2065408" y="3505200"/>
            <a:ext cx="1075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Original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1" name="Google Shape;621;p48"/>
          <p:cNvSpPr txBox="1"/>
          <p:nvPr/>
        </p:nvSpPr>
        <p:spPr>
          <a:xfrm>
            <a:off x="6400800" y="3472934"/>
            <a:ext cx="18982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DFT Magnitude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2" name="Google Shape;622;p48"/>
          <p:cNvSpPr txBox="1"/>
          <p:nvPr/>
        </p:nvSpPr>
        <p:spPr>
          <a:xfrm>
            <a:off x="1608555" y="6086982"/>
            <a:ext cx="14670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Log scale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3" name="Google Shape;623;p48"/>
          <p:cNvSpPr txBox="1"/>
          <p:nvPr/>
        </p:nvSpPr>
        <p:spPr>
          <a:xfrm>
            <a:off x="6096001" y="6086982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Post Thresholding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Low Pass Filter Example</a:t>
            </a:r>
            <a:endParaRPr/>
          </a:p>
        </p:txBody>
      </p:sp>
      <p:pic>
        <p:nvPicPr>
          <p:cNvPr descr="http://homepages.inf.ed.ac.uk/rbf/HIPR2/images/stp1.gif" id="629" name="Google Shape;62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921" y="1305732"/>
            <a:ext cx="2946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ur2.gif" id="630" name="Google Shape;63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199" y="3886201"/>
            <a:ext cx="2915404" cy="2186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ur5.gif" id="631" name="Google Shape;63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5200" y="3878451"/>
            <a:ext cx="2946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il1.gif" id="632" name="Google Shape;63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9369" y="1305732"/>
            <a:ext cx="2946400" cy="220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Google Shape;633;p49"/>
          <p:cNvCxnSpPr>
            <a:stCxn id="629" idx="2"/>
            <a:endCxn id="630" idx="0"/>
          </p:cNvCxnSpPr>
          <p:nvPr/>
        </p:nvCxnSpPr>
        <p:spPr>
          <a:xfrm flipH="1">
            <a:off x="2677021" y="3515532"/>
            <a:ext cx="17100" cy="37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34" name="Google Shape;634;p49"/>
          <p:cNvCxnSpPr>
            <a:stCxn id="630" idx="3"/>
            <a:endCxn id="631" idx="1"/>
          </p:cNvCxnSpPr>
          <p:nvPr/>
        </p:nvCxnSpPr>
        <p:spPr>
          <a:xfrm>
            <a:off x="4134603" y="4979478"/>
            <a:ext cx="640500" cy="3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35" name="Google Shape;635;p49"/>
          <p:cNvCxnSpPr>
            <a:stCxn id="631" idx="0"/>
            <a:endCxn id="632" idx="2"/>
          </p:cNvCxnSpPr>
          <p:nvPr/>
        </p:nvCxnSpPr>
        <p:spPr>
          <a:xfrm rot="10800000">
            <a:off x="6222600" y="3515451"/>
            <a:ext cx="25800" cy="363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0"/>
          <p:cNvSpPr txBox="1"/>
          <p:nvPr>
            <p:ph type="title"/>
          </p:nvPr>
        </p:nvSpPr>
        <p:spPr>
          <a:xfrm>
            <a:off x="562676" y="317748"/>
            <a:ext cx="9692640" cy="915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Additivity</a:t>
            </a:r>
            <a:endParaRPr/>
          </a:p>
        </p:txBody>
      </p:sp>
      <p:pic>
        <p:nvPicPr>
          <p:cNvPr descr="http://homepages.inf.ed.ac.uk/rbf/HIPR2/images/stp2.gif" id="641" name="Google Shape;64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33" y="1293839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2fur1.gif" id="642" name="Google Shape;64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1293839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.gif" id="643" name="Google Shape;64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376" y="4038600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ur3.gif" id="644" name="Google Shape;64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7600" y="4021810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tp1fur4.gif" id="645" name="Google Shape;645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5200" y="4012769"/>
            <a:ext cx="3251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0"/>
          <p:cNvSpPr txBox="1"/>
          <p:nvPr/>
        </p:nvSpPr>
        <p:spPr>
          <a:xfrm>
            <a:off x="5084868" y="3674412"/>
            <a:ext cx="324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+</a:t>
            </a:r>
            <a:endParaRPr b="1"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7" name="Google Shape;647;p50"/>
          <p:cNvSpPr txBox="1"/>
          <p:nvPr/>
        </p:nvSpPr>
        <p:spPr>
          <a:xfrm>
            <a:off x="7010401" y="5029200"/>
            <a:ext cx="609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=</a:t>
            </a:r>
            <a:endParaRPr b="1"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8" name="Google Shape;648;p50"/>
          <p:cNvSpPr txBox="1"/>
          <p:nvPr/>
        </p:nvSpPr>
        <p:spPr>
          <a:xfrm>
            <a:off x="7823200" y="3657600"/>
            <a:ext cx="15359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Inverse DFT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http://homepages.inf.ed.ac.uk/rbf/HIPR2/images/stp1fil2.gif" id="649" name="Google Shape;649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5200" y="1293839"/>
            <a:ext cx="32512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1"/>
          <p:cNvSpPr txBox="1"/>
          <p:nvPr>
            <p:ph type="title"/>
          </p:nvPr>
        </p:nvSpPr>
        <p:spPr>
          <a:xfrm>
            <a:off x="714865" y="326571"/>
            <a:ext cx="9692640" cy="8259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Nuances</a:t>
            </a:r>
            <a:endParaRPr/>
          </a:p>
        </p:txBody>
      </p:sp>
      <p:pic>
        <p:nvPicPr>
          <p:cNvPr id="655" name="Google Shape;655;p51"/>
          <p:cNvPicPr preferRelativeResize="0"/>
          <p:nvPr/>
        </p:nvPicPr>
        <p:blipFill rotWithShape="1">
          <a:blip r:embed="rId3">
            <a:alphaModFix/>
          </a:blip>
          <a:srcRect b="0" l="3511" r="0" t="0"/>
          <a:stretch/>
        </p:blipFill>
        <p:spPr>
          <a:xfrm>
            <a:off x="406400" y="1592036"/>
            <a:ext cx="2456171" cy="187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571" y="1592036"/>
            <a:ext cx="2454629" cy="1849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7" name="Google Shape;657;p51"/>
          <p:cNvGrpSpPr/>
          <p:nvPr/>
        </p:nvGrpSpPr>
        <p:grpSpPr>
          <a:xfrm>
            <a:off x="5942693" y="1558018"/>
            <a:ext cx="4581071" cy="3736521"/>
            <a:chOff x="6604000" y="1385887"/>
            <a:chExt cx="5546672" cy="4138613"/>
          </a:xfrm>
        </p:grpSpPr>
        <p:pic>
          <p:nvPicPr>
            <p:cNvPr id="658" name="Google Shape;658;p51"/>
            <p:cNvPicPr preferRelativeResize="0"/>
            <p:nvPr/>
          </p:nvPicPr>
          <p:blipFill rotWithShape="1">
            <a:blip r:embed="rId3">
              <a:alphaModFix/>
            </a:blip>
            <a:srcRect b="0" l="3511" r="0" t="0"/>
            <a:stretch/>
          </p:blipFill>
          <p:spPr>
            <a:xfrm>
              <a:off x="6604000" y="3429000"/>
              <a:ext cx="2744923" cy="209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51"/>
            <p:cNvPicPr preferRelativeResize="0"/>
            <p:nvPr/>
          </p:nvPicPr>
          <p:blipFill rotWithShape="1">
            <a:blip r:embed="rId3">
              <a:alphaModFix/>
            </a:blip>
            <a:srcRect b="0" l="3511" r="0" t="0"/>
            <a:stretch/>
          </p:blipFill>
          <p:spPr>
            <a:xfrm>
              <a:off x="6604000" y="1394051"/>
              <a:ext cx="2744923" cy="209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51"/>
            <p:cNvPicPr preferRelativeResize="0"/>
            <p:nvPr/>
          </p:nvPicPr>
          <p:blipFill rotWithShape="1">
            <a:blip r:embed="rId3">
              <a:alphaModFix/>
            </a:blip>
            <a:srcRect b="0" l="3511" r="0" t="0"/>
            <a:stretch/>
          </p:blipFill>
          <p:spPr>
            <a:xfrm>
              <a:off x="9405749" y="3429000"/>
              <a:ext cx="2744923" cy="209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51"/>
            <p:cNvPicPr preferRelativeResize="0"/>
            <p:nvPr/>
          </p:nvPicPr>
          <p:blipFill rotWithShape="1">
            <a:blip r:embed="rId3">
              <a:alphaModFix/>
            </a:blip>
            <a:srcRect b="0" l="3511" r="0" t="0"/>
            <a:stretch/>
          </p:blipFill>
          <p:spPr>
            <a:xfrm>
              <a:off x="9398861" y="1385887"/>
              <a:ext cx="2744923" cy="2095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52"/>
          <p:cNvPicPr preferRelativeResize="0"/>
          <p:nvPr/>
        </p:nvPicPr>
        <p:blipFill rotWithShape="1">
          <a:blip r:embed="rId3">
            <a:alphaModFix/>
          </a:blip>
          <a:srcRect b="0" l="0" r="1314" t="3378"/>
          <a:stretch/>
        </p:blipFill>
        <p:spPr>
          <a:xfrm>
            <a:off x="833327" y="1911413"/>
            <a:ext cx="5690029" cy="207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248" y="4024993"/>
            <a:ext cx="56896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400"/>
            <a:ext cx="44196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749" y="1981201"/>
            <a:ext cx="459740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0001" y="142875"/>
            <a:ext cx="44831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77194" y="1921791"/>
            <a:ext cx="21463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598627" y="170822"/>
            <a:ext cx="3587610" cy="9017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850" y="4149725"/>
            <a:ext cx="10490200" cy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598627" y="2036411"/>
            <a:ext cx="7259498" cy="17635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98627" y="1072607"/>
            <a:ext cx="5487848" cy="13326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598627" y="3000215"/>
            <a:ext cx="8059598" cy="17635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850" y="4149725"/>
            <a:ext cx="10528300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0849" y="4153115"/>
            <a:ext cx="105029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3550" y="4152072"/>
            <a:ext cx="10502900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0035" y="4148137"/>
            <a:ext cx="10515600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4322" y="4178301"/>
            <a:ext cx="10471016" cy="250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0034" y="4215117"/>
            <a:ext cx="10515600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3551" y="4215117"/>
            <a:ext cx="10515600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1919" y="4200525"/>
            <a:ext cx="105029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Rotation</a:t>
            </a:r>
            <a:endParaRPr/>
          </a:p>
        </p:txBody>
      </p:sp>
      <p:pic>
        <p:nvPicPr>
          <p:cNvPr descr="http://homepages.inf.ed.ac.uk/rbf/HIPR2/images/son3.gif" id="681" name="Google Shape;68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1143001"/>
            <a:ext cx="3759200" cy="281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on3fur2.gif" id="682" name="Google Shape;68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5600" y="1371600"/>
            <a:ext cx="3454400" cy="2590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on3fur4.gif" id="683" name="Google Shape;68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6401" y="1371601"/>
            <a:ext cx="3454400" cy="2590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on3rot1.gif" id="684" name="Google Shape;68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400" y="4170334"/>
            <a:ext cx="3419963" cy="2564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on3fur1.gif" id="685" name="Google Shape;685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65601" y="4144507"/>
            <a:ext cx="3454400" cy="2590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omepages.inf.ed.ac.uk/rbf/HIPR2/images/son3fur3.gif" id="686" name="Google Shape;686;p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26401" y="4144506"/>
            <a:ext cx="3454400" cy="259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54"/>
          <p:cNvCxnSpPr/>
          <p:nvPr/>
        </p:nvCxnSpPr>
        <p:spPr>
          <a:xfrm>
            <a:off x="7213600" y="4495800"/>
            <a:ext cx="609600" cy="228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688" name="Google Shape;688;p54"/>
          <p:cNvSpPr txBox="1"/>
          <p:nvPr/>
        </p:nvSpPr>
        <p:spPr>
          <a:xfrm>
            <a:off x="7416800" y="4694717"/>
            <a:ext cx="2257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this about?</a:t>
            </a:r>
            <a:endParaRPr sz="18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imagemagick.org/Usage/fourier/circle6.png" id="693" name="Google Shape;69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401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694" name="Google Shape;69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0" y="152401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695" name="Google Shape;69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1447800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696" name="Google Shape;696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32000" y="1447800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697" name="Google Shape;697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800" y="3352801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698" name="Google Shape;698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32000" y="3352801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699" name="Google Shape;699;p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4800" y="4724401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700" name="Google Shape;700;p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32000" y="4741191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701" name="Google Shape;701;p5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75200" y="152400"/>
            <a:ext cx="1625600" cy="12192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[IM Output]" id="702" name="Google Shape;702;p5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04000" y="152399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703" name="Google Shape;703;p5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68800" y="2102603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704" name="Google Shape;704;p5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97600" y="2081940"/>
            <a:ext cx="16256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705" name="Google Shape;705;p5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209655" y="3759953"/>
            <a:ext cx="1625600" cy="12192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6" name="Google Shape;706;p55"/>
          <p:cNvSpPr txBox="1"/>
          <p:nvPr/>
        </p:nvSpPr>
        <p:spPr>
          <a:xfrm>
            <a:off x="6773898" y="3347013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X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[IM Output]" id="707" name="Google Shape;707;p5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066315" y="3759953"/>
            <a:ext cx="1625600" cy="12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IM Output]" id="712" name="Google Shape;71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228600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713" name="Google Shape;71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0800" y="228600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IM Output]" id="714" name="Google Shape;71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0800" y="3200400"/>
            <a:ext cx="3251200" cy="2438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5" name="Google Shape;715;p56"/>
          <p:cNvSpPr txBox="1"/>
          <p:nvPr/>
        </p:nvSpPr>
        <p:spPr>
          <a:xfrm>
            <a:off x="5283139" y="2703185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X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http://www.imagemagick.org/Usage/fourier/twigs_filtered.png" id="716" name="Google Shape;716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000" y="3200400"/>
            <a:ext cx="32512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More examples: Blurring</a:t>
            </a:r>
            <a:endParaRPr/>
          </a:p>
        </p:txBody>
      </p:sp>
      <p:sp>
        <p:nvSpPr>
          <p:cNvPr id="722" name="Google Shape;722;p57"/>
          <p:cNvSpPr txBox="1"/>
          <p:nvPr>
            <p:ph idx="1" type="body"/>
          </p:nvPr>
        </p:nvSpPr>
        <p:spPr>
          <a:xfrm>
            <a:off x="5080000" y="1691322"/>
            <a:ext cx="6299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Note energy reduced at higher frequencies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What is direction of blur?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Horizontal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Noise also added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DFT more noisy</a:t>
            </a:r>
            <a:endParaRPr/>
          </a:p>
        </p:txBody>
      </p:sp>
      <p:pic>
        <p:nvPicPr>
          <p:cNvPr descr="http://www.cs.unm.edu/~brayer/vision/goo_comp.gif" id="723" name="Google Shape;72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" y="1962150"/>
            <a:ext cx="43688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8"/>
          <p:cNvSpPr txBox="1"/>
          <p:nvPr>
            <p:ph type="title"/>
          </p:nvPr>
        </p:nvSpPr>
        <p:spPr>
          <a:xfrm>
            <a:off x="1261872" y="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More examples: Edges</a:t>
            </a:r>
            <a:endParaRPr/>
          </a:p>
        </p:txBody>
      </p:sp>
      <p:sp>
        <p:nvSpPr>
          <p:cNvPr id="729" name="Google Shape;729;p58"/>
          <p:cNvSpPr txBox="1"/>
          <p:nvPr>
            <p:ph idx="1" type="body"/>
          </p:nvPr>
        </p:nvSpPr>
        <p:spPr>
          <a:xfrm>
            <a:off x="4775200" y="2228851"/>
            <a:ext cx="680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Two direction edges on left image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Energy concentrated in two directions in DFT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Multi-direction edges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Note how energy concentration synchronizes with edge direction</a:t>
            </a:r>
            <a:endParaRPr/>
          </a:p>
        </p:txBody>
      </p:sp>
      <p:pic>
        <p:nvPicPr>
          <p:cNvPr descr="http://www.cs.unm.edu/~brayer/vision/brks_blks.gif" id="730" name="Google Shape;73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00200"/>
            <a:ext cx="4064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9"/>
          <p:cNvSpPr txBox="1"/>
          <p:nvPr>
            <p:ph type="title"/>
          </p:nvPr>
        </p:nvSpPr>
        <p:spPr>
          <a:xfrm>
            <a:off x="1261872" y="3918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More examples: Letters</a:t>
            </a:r>
            <a:endParaRPr/>
          </a:p>
        </p:txBody>
      </p:sp>
      <p:sp>
        <p:nvSpPr>
          <p:cNvPr id="736" name="Google Shape;736;p59"/>
          <p:cNvSpPr txBox="1"/>
          <p:nvPr>
            <p:ph idx="1" type="body"/>
          </p:nvPr>
        </p:nvSpPr>
        <p:spPr>
          <a:xfrm>
            <a:off x="4714929" y="1524000"/>
            <a:ext cx="680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DFTs quite different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Specially at low frequencies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Bright lines perpendicular to edges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Circular segments have circular shapes in DFT</a:t>
            </a:r>
            <a:endParaRPr/>
          </a:p>
        </p:txBody>
      </p:sp>
      <p:pic>
        <p:nvPicPr>
          <p:cNvPr descr="http://www.cs.unm.edu/~brayer/vision/letter_fft.gif" id="737" name="Google Shape;73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152400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0"/>
          <p:cNvSpPr txBox="1"/>
          <p:nvPr>
            <p:ph type="title"/>
          </p:nvPr>
        </p:nvSpPr>
        <p:spPr>
          <a:xfrm>
            <a:off x="1261872" y="145325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More examples: Collections</a:t>
            </a:r>
            <a:endParaRPr/>
          </a:p>
        </p:txBody>
      </p:sp>
      <p:sp>
        <p:nvSpPr>
          <p:cNvPr id="743" name="Google Shape;743;p60"/>
          <p:cNvSpPr txBox="1"/>
          <p:nvPr>
            <p:ph idx="1" type="body"/>
          </p:nvPr>
        </p:nvSpPr>
        <p:spPr>
          <a:xfrm>
            <a:off x="4673600" y="1600201"/>
            <a:ext cx="6908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Concentric circle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Due to pallets symmetric shape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DFT of one pallet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Similar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Coffee beans have no symmetry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Why the halo?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Illumination</a:t>
            </a:r>
            <a:endParaRPr/>
          </a:p>
        </p:txBody>
      </p:sp>
      <p:pic>
        <p:nvPicPr>
          <p:cNvPr descr="http://www.cs.unm.edu/~brayer/vision/pllts_cfee.gif" id="744" name="Google Shape;74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0020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1"/>
          <p:cNvSpPr txBox="1"/>
          <p:nvPr>
            <p:ph type="title"/>
          </p:nvPr>
        </p:nvSpPr>
        <p:spPr>
          <a:xfrm>
            <a:off x="1261872" y="19843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More examples: Natural Images</a:t>
            </a:r>
            <a:endParaRPr/>
          </a:p>
        </p:txBody>
      </p:sp>
      <p:sp>
        <p:nvSpPr>
          <p:cNvPr id="750" name="Google Shape;750;p61"/>
          <p:cNvSpPr txBox="1"/>
          <p:nvPr>
            <p:ph idx="1" type="body"/>
          </p:nvPr>
        </p:nvSpPr>
        <p:spPr>
          <a:xfrm>
            <a:off x="5283200" y="1524001"/>
            <a:ext cx="6299200" cy="444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Natural Images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Why the diagonal line in Lena?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Strongest edge between hair and hat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Why higher energy in higher frequencies in Mandril?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Hairs</a:t>
            </a:r>
            <a:endParaRPr/>
          </a:p>
        </p:txBody>
      </p:sp>
      <p:pic>
        <p:nvPicPr>
          <p:cNvPr descr="http://www.cs.unm.edu/~brayer/vision/fthr_mndrl.gif" id="751" name="Google Shape;75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1600200"/>
            <a:ext cx="46736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2"/>
          <p:cNvSpPr txBox="1"/>
          <p:nvPr>
            <p:ph type="title"/>
          </p:nvPr>
        </p:nvSpPr>
        <p:spPr>
          <a:xfrm>
            <a:off x="848447" y="137478"/>
            <a:ext cx="9692640" cy="7769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More examples</a:t>
            </a:r>
            <a:endParaRPr/>
          </a:p>
        </p:txBody>
      </p:sp>
      <p:sp>
        <p:nvSpPr>
          <p:cNvPr id="758" name="Google Shape;758;p62"/>
          <p:cNvSpPr txBox="1"/>
          <p:nvPr>
            <p:ph idx="1" type="body"/>
          </p:nvPr>
        </p:nvSpPr>
        <p:spPr>
          <a:xfrm>
            <a:off x="8331200" y="1524000"/>
            <a:ext cx="250280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40"/>
              <a:buChar char="•"/>
            </a:pPr>
            <a:r>
              <a:rPr lang="en-US" sz="2300"/>
              <a:t>Repeatation makes perfect periodic signal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840"/>
              <a:buChar char="•"/>
            </a:pPr>
            <a:r>
              <a:rPr lang="en-US" sz="2300"/>
              <a:t>Therefore perfect result perpendicular to it</a:t>
            </a:r>
            <a:endParaRPr sz="2300"/>
          </a:p>
        </p:txBody>
      </p:sp>
      <p:pic>
        <p:nvPicPr>
          <p:cNvPr descr="http://www.cs.unm.edu/~brayer/vision/diag_noi.gif" id="759" name="Google Shape;759;p62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609600" y="1524000"/>
            <a:ext cx="2438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2"/>
          <p:cNvSpPr txBox="1"/>
          <p:nvPr/>
        </p:nvSpPr>
        <p:spPr>
          <a:xfrm>
            <a:off x="1117600" y="1154668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Spatial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1" name="Google Shape;761;p62"/>
          <p:cNvSpPr txBox="1"/>
          <p:nvPr/>
        </p:nvSpPr>
        <p:spPr>
          <a:xfrm>
            <a:off x="1117601" y="5202264"/>
            <a:ext cx="13083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Frequency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http://www.cs.unm.edu/~brayer/vision/diag_noi.gif" id="762" name="Google Shape;762;p62"/>
          <p:cNvPicPr preferRelativeResize="0"/>
          <p:nvPr/>
        </p:nvPicPr>
        <p:blipFill rotWithShape="1">
          <a:blip r:embed="rId3">
            <a:alphaModFix/>
          </a:blip>
          <a:srcRect b="50000" l="0" r="50000" t="0"/>
          <a:stretch/>
        </p:blipFill>
        <p:spPr>
          <a:xfrm>
            <a:off x="3251200" y="15240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s.unm.edu/~brayer/vision/diag_noi.gif" id="763" name="Google Shape;763;p62"/>
          <p:cNvPicPr preferRelativeResize="0"/>
          <p:nvPr/>
        </p:nvPicPr>
        <p:blipFill rotWithShape="1">
          <a:blip r:embed="rId3">
            <a:alphaModFix/>
          </a:blip>
          <a:srcRect b="50000" l="0" r="50000" t="0"/>
          <a:stretch/>
        </p:blipFill>
        <p:spPr>
          <a:xfrm>
            <a:off x="5689600" y="15240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s.unm.edu/~brayer/vision/diag_noi.gif" id="764" name="Google Shape;764;p62"/>
          <p:cNvPicPr preferRelativeResize="0"/>
          <p:nvPr/>
        </p:nvPicPr>
        <p:blipFill rotWithShape="1">
          <a:blip r:embed="rId3">
            <a:alphaModFix/>
          </a:blip>
          <a:srcRect b="50000" l="0" r="50000" t="0"/>
          <a:stretch/>
        </p:blipFill>
        <p:spPr>
          <a:xfrm>
            <a:off x="3256367" y="33528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s.unm.edu/~brayer/vision/diag_noi.gif" id="765" name="Google Shape;765;p62"/>
          <p:cNvPicPr preferRelativeResize="0"/>
          <p:nvPr/>
        </p:nvPicPr>
        <p:blipFill rotWithShape="1">
          <a:blip r:embed="rId3">
            <a:alphaModFix/>
          </a:blip>
          <a:srcRect b="50000" l="0" r="50000" t="0"/>
          <a:stretch/>
        </p:blipFill>
        <p:spPr>
          <a:xfrm>
            <a:off x="5689600" y="3346341"/>
            <a:ext cx="2438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3"/>
          <p:cNvSpPr txBox="1"/>
          <p:nvPr>
            <p:ph type="title"/>
          </p:nvPr>
        </p:nvSpPr>
        <p:spPr>
          <a:xfrm>
            <a:off x="527086" y="365760"/>
            <a:ext cx="9692640" cy="804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More examples</a:t>
            </a:r>
            <a:endParaRPr/>
          </a:p>
        </p:txBody>
      </p:sp>
      <p:sp>
        <p:nvSpPr>
          <p:cNvPr id="771" name="Google Shape;771;p63"/>
          <p:cNvSpPr txBox="1"/>
          <p:nvPr>
            <p:ph idx="1" type="body"/>
          </p:nvPr>
        </p:nvSpPr>
        <p:spPr>
          <a:xfrm>
            <a:off x="3657600" y="1447801"/>
            <a:ext cx="5994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Just a gray telling all frequencies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Why the bright white spot in the center?</a:t>
            </a:r>
            <a:endParaRPr/>
          </a:p>
        </p:txBody>
      </p:sp>
      <p:pic>
        <p:nvPicPr>
          <p:cNvPr descr="http://www.cs.unm.edu/~brayer/vision/diag_noi.gif" id="772" name="Google Shape;772;p63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609600" y="1524000"/>
            <a:ext cx="2438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63"/>
          <p:cNvSpPr txBox="1"/>
          <p:nvPr/>
        </p:nvSpPr>
        <p:spPr>
          <a:xfrm>
            <a:off x="1286044" y="117021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Spatial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74" name="Google Shape;774;p63"/>
          <p:cNvSpPr txBox="1"/>
          <p:nvPr/>
        </p:nvSpPr>
        <p:spPr>
          <a:xfrm>
            <a:off x="1051536" y="5186766"/>
            <a:ext cx="13083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Frequency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Fourier Transform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i="1" lang="en-US" sz="2600"/>
              <a:t>Input: </a:t>
            </a:r>
            <a:r>
              <a:rPr lang="en-US" sz="2800"/>
              <a:t>infinite periodic signal </a:t>
            </a:r>
            <a:endParaRPr sz="2800"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i="1" lang="en-US" sz="2600"/>
              <a:t>Output: </a:t>
            </a:r>
            <a:r>
              <a:rPr lang="en-US" sz="2800"/>
              <a:t>set of sine and cosine waves which together provide the input signal</a:t>
            </a:r>
            <a:endParaRPr sz="2800"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35960" l="0" r="0" t="23842"/>
          <a:stretch/>
        </p:blipFill>
        <p:spPr>
          <a:xfrm>
            <a:off x="1603134" y="3169183"/>
            <a:ext cx="8536288" cy="291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b="88515" l="28053" r="196" t="2551"/>
          <a:stretch/>
        </p:blipFill>
        <p:spPr>
          <a:xfrm>
            <a:off x="3113590" y="6087097"/>
            <a:ext cx="4884517" cy="517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Amplitude</a:t>
            </a:r>
            <a:endParaRPr/>
          </a:p>
        </p:txBody>
      </p:sp>
      <p:sp>
        <p:nvSpPr>
          <p:cNvPr id="780" name="Google Shape;780;p6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-US" sz="2800"/>
              <a:t>How </a:t>
            </a:r>
            <a:r>
              <a:rPr lang="en-US" sz="2800"/>
              <a:t>much details?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Sharper details signify higher frequencies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Will deal with this mostly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781" name="Google Shape;781;p6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uperbike" id="782" name="Google Shape;78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519" y="3426278"/>
            <a:ext cx="4176713" cy="2813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bike" id="783" name="Google Shape;78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119" y="3426278"/>
            <a:ext cx="4195763" cy="2825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Cheetah</a:t>
            </a:r>
            <a:endParaRPr/>
          </a:p>
        </p:txBody>
      </p:sp>
      <p:sp>
        <p:nvSpPr>
          <p:cNvPr id="789" name="Google Shape;789;p65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790" name="Google Shape;790;p6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1" name="Google Shape;79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Magnitude</a:t>
            </a:r>
            <a:endParaRPr/>
          </a:p>
        </p:txBody>
      </p:sp>
      <p:sp>
        <p:nvSpPr>
          <p:cNvPr id="797" name="Google Shape;797;p6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798" name="Google Shape;798;p6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9" name="Google Shape;79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Phase</a:t>
            </a:r>
            <a:endParaRPr/>
          </a:p>
        </p:txBody>
      </p:sp>
      <p:sp>
        <p:nvSpPr>
          <p:cNvPr id="805" name="Google Shape;805;p6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806" name="Google Shape;806;p6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7" name="Google Shape;80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Zebra</a:t>
            </a:r>
            <a:endParaRPr/>
          </a:p>
        </p:txBody>
      </p:sp>
      <p:sp>
        <p:nvSpPr>
          <p:cNvPr id="813" name="Google Shape;813;p68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814" name="Google Shape;814;p6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5" name="Google Shape;81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Magnitude</a:t>
            </a:r>
            <a:endParaRPr/>
          </a:p>
        </p:txBody>
      </p:sp>
      <p:sp>
        <p:nvSpPr>
          <p:cNvPr id="821" name="Google Shape;821;p69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822" name="Google Shape;822;p6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3" name="Google Shape;82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7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Phase</a:t>
            </a:r>
            <a:endParaRPr/>
          </a:p>
        </p:txBody>
      </p:sp>
      <p:sp>
        <p:nvSpPr>
          <p:cNvPr id="829" name="Google Shape;829;p70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830" name="Google Shape;830;p7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1" name="Google Shape;83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1"/>
          <p:cNvSpPr txBox="1"/>
          <p:nvPr>
            <p:ph type="title"/>
          </p:nvPr>
        </p:nvSpPr>
        <p:spPr>
          <a:xfrm>
            <a:off x="74752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Reconstruction</a:t>
            </a:r>
            <a:endParaRPr/>
          </a:p>
        </p:txBody>
      </p:sp>
      <p:sp>
        <p:nvSpPr>
          <p:cNvPr id="837" name="Google Shape;837;p7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Cheetah Magnitude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Zebra Phase</a:t>
            </a:r>
            <a:endParaRPr/>
          </a:p>
        </p:txBody>
      </p:sp>
      <p:sp>
        <p:nvSpPr>
          <p:cNvPr id="838" name="Google Shape;838;p7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9" name="Google Shape;83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2"/>
          <p:cNvSpPr txBox="1"/>
          <p:nvPr>
            <p:ph type="title"/>
          </p:nvPr>
        </p:nvSpPr>
        <p:spPr>
          <a:xfrm>
            <a:off x="935300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Reconstruction</a:t>
            </a:r>
            <a:endParaRPr/>
          </a:p>
        </p:txBody>
      </p:sp>
      <p:sp>
        <p:nvSpPr>
          <p:cNvPr id="845" name="Google Shape;845;p7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Zebra magnitude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Cheetah phase</a:t>
            </a:r>
            <a:endParaRPr/>
          </a:p>
        </p:txBody>
      </p:sp>
      <p:sp>
        <p:nvSpPr>
          <p:cNvPr id="846" name="Google Shape;846;p7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7" name="Google Shape;84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853" y="0"/>
            <a:ext cx="6503987" cy="650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Uses – Notch Filter</a:t>
            </a:r>
            <a:endParaRPr/>
          </a:p>
        </p:txBody>
      </p:sp>
      <p:sp>
        <p:nvSpPr>
          <p:cNvPr id="853" name="Google Shape;853;p7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854" name="Google Shape;854;p7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Fourier Transform</a:t>
            </a:r>
            <a:endParaRPr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Digital Signals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Hardly periodic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Never infinite</a:t>
            </a:r>
            <a:endParaRPr sz="2600"/>
          </a:p>
        </p:txBody>
      </p:sp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0" name="Google Shape;160;p20"/>
          <p:cNvCxnSpPr/>
          <p:nvPr/>
        </p:nvCxnSpPr>
        <p:spPr>
          <a:xfrm rot="10800000">
            <a:off x="787400" y="3708400"/>
            <a:ext cx="0" cy="2006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p20"/>
          <p:cNvCxnSpPr/>
          <p:nvPr/>
        </p:nvCxnSpPr>
        <p:spPr>
          <a:xfrm>
            <a:off x="778933" y="4741333"/>
            <a:ext cx="181186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20"/>
          <p:cNvSpPr/>
          <p:nvPr/>
        </p:nvSpPr>
        <p:spPr>
          <a:xfrm>
            <a:off x="778933" y="4043813"/>
            <a:ext cx="1532467" cy="1183735"/>
          </a:xfrm>
          <a:custGeom>
            <a:rect b="b" l="l" r="r" t="t"/>
            <a:pathLst>
              <a:path extrusionOk="0" h="1183735" w="1532467">
                <a:moveTo>
                  <a:pt x="0" y="265720"/>
                </a:moveTo>
                <a:cubicBezTo>
                  <a:pt x="54328" y="176114"/>
                  <a:pt x="108656" y="86509"/>
                  <a:pt x="169334" y="79454"/>
                </a:cubicBezTo>
                <a:cubicBezTo>
                  <a:pt x="230012" y="72399"/>
                  <a:pt x="294923" y="236087"/>
                  <a:pt x="364067" y="223387"/>
                </a:cubicBezTo>
                <a:cubicBezTo>
                  <a:pt x="433211" y="210687"/>
                  <a:pt x="478367" y="-30613"/>
                  <a:pt x="584200" y="3254"/>
                </a:cubicBezTo>
                <a:cubicBezTo>
                  <a:pt x="690033" y="37121"/>
                  <a:pt x="904523" y="233265"/>
                  <a:pt x="999067" y="426587"/>
                </a:cubicBezTo>
                <a:cubicBezTo>
                  <a:pt x="1093611" y="619909"/>
                  <a:pt x="1093612" y="1070054"/>
                  <a:pt x="1151467" y="1163187"/>
                </a:cubicBezTo>
                <a:cubicBezTo>
                  <a:pt x="1209322" y="1256320"/>
                  <a:pt x="1292578" y="1003731"/>
                  <a:pt x="1346200" y="985387"/>
                </a:cubicBezTo>
                <a:cubicBezTo>
                  <a:pt x="1399822" y="967043"/>
                  <a:pt x="1442156" y="1036187"/>
                  <a:pt x="1473200" y="1053120"/>
                </a:cubicBezTo>
                <a:cubicBezTo>
                  <a:pt x="1504244" y="1070053"/>
                  <a:pt x="1532467" y="1086987"/>
                  <a:pt x="1532467" y="1086987"/>
                </a:cubicBezTo>
              </a:path>
            </a:pathLst>
          </a:custGeom>
          <a:noFill/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3869267" y="3683002"/>
            <a:ext cx="6316133" cy="2006600"/>
            <a:chOff x="3869267" y="3683002"/>
            <a:chExt cx="6316133" cy="2006600"/>
          </a:xfrm>
        </p:grpSpPr>
        <p:cxnSp>
          <p:nvCxnSpPr>
            <p:cNvPr id="164" name="Google Shape;164;p20"/>
            <p:cNvCxnSpPr/>
            <p:nvPr/>
          </p:nvCxnSpPr>
          <p:spPr>
            <a:xfrm rot="10800000">
              <a:off x="6925753" y="3683002"/>
              <a:ext cx="0" cy="2006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65" name="Google Shape;165;p20"/>
            <p:cNvCxnSpPr/>
            <p:nvPr/>
          </p:nvCxnSpPr>
          <p:spPr>
            <a:xfrm>
              <a:off x="3869267" y="4715935"/>
              <a:ext cx="631613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6" name="Google Shape;166;p20"/>
          <p:cNvSpPr/>
          <p:nvPr/>
        </p:nvSpPr>
        <p:spPr>
          <a:xfrm>
            <a:off x="6917286" y="4018415"/>
            <a:ext cx="1532467" cy="1183735"/>
          </a:xfrm>
          <a:custGeom>
            <a:rect b="b" l="l" r="r" t="t"/>
            <a:pathLst>
              <a:path extrusionOk="0" h="1183735" w="1532467">
                <a:moveTo>
                  <a:pt x="0" y="265720"/>
                </a:moveTo>
                <a:cubicBezTo>
                  <a:pt x="54328" y="176114"/>
                  <a:pt x="108656" y="86509"/>
                  <a:pt x="169334" y="79454"/>
                </a:cubicBezTo>
                <a:cubicBezTo>
                  <a:pt x="230012" y="72399"/>
                  <a:pt x="294923" y="236087"/>
                  <a:pt x="364067" y="223387"/>
                </a:cubicBezTo>
                <a:cubicBezTo>
                  <a:pt x="433211" y="210687"/>
                  <a:pt x="478367" y="-30613"/>
                  <a:pt x="584200" y="3254"/>
                </a:cubicBezTo>
                <a:cubicBezTo>
                  <a:pt x="690033" y="37121"/>
                  <a:pt x="904523" y="233265"/>
                  <a:pt x="999067" y="426587"/>
                </a:cubicBezTo>
                <a:cubicBezTo>
                  <a:pt x="1093611" y="619909"/>
                  <a:pt x="1093612" y="1070054"/>
                  <a:pt x="1151467" y="1163187"/>
                </a:cubicBezTo>
                <a:cubicBezTo>
                  <a:pt x="1209322" y="1256320"/>
                  <a:pt x="1292578" y="1003731"/>
                  <a:pt x="1346200" y="985387"/>
                </a:cubicBezTo>
                <a:cubicBezTo>
                  <a:pt x="1399822" y="967043"/>
                  <a:pt x="1442156" y="1036187"/>
                  <a:pt x="1473200" y="1053120"/>
                </a:cubicBezTo>
                <a:cubicBezTo>
                  <a:pt x="1504244" y="1070053"/>
                  <a:pt x="1532467" y="1086987"/>
                  <a:pt x="1532467" y="1086987"/>
                </a:cubicBezTo>
              </a:path>
            </a:pathLst>
          </a:custGeom>
          <a:noFill/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2861733" y="4597400"/>
            <a:ext cx="499534" cy="2709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8458219" y="4018415"/>
            <a:ext cx="1532467" cy="1183735"/>
          </a:xfrm>
          <a:custGeom>
            <a:rect b="b" l="l" r="r" t="t"/>
            <a:pathLst>
              <a:path extrusionOk="0" h="1183735" w="1532467">
                <a:moveTo>
                  <a:pt x="0" y="265720"/>
                </a:moveTo>
                <a:cubicBezTo>
                  <a:pt x="54328" y="176114"/>
                  <a:pt x="108656" y="86509"/>
                  <a:pt x="169334" y="79454"/>
                </a:cubicBezTo>
                <a:cubicBezTo>
                  <a:pt x="230012" y="72399"/>
                  <a:pt x="294923" y="236087"/>
                  <a:pt x="364067" y="223387"/>
                </a:cubicBezTo>
                <a:cubicBezTo>
                  <a:pt x="433211" y="210687"/>
                  <a:pt x="478367" y="-30613"/>
                  <a:pt x="584200" y="3254"/>
                </a:cubicBezTo>
                <a:cubicBezTo>
                  <a:pt x="690033" y="37121"/>
                  <a:pt x="904523" y="233265"/>
                  <a:pt x="999067" y="426587"/>
                </a:cubicBezTo>
                <a:cubicBezTo>
                  <a:pt x="1093611" y="619909"/>
                  <a:pt x="1093612" y="1070054"/>
                  <a:pt x="1151467" y="1163187"/>
                </a:cubicBezTo>
                <a:cubicBezTo>
                  <a:pt x="1209322" y="1256320"/>
                  <a:pt x="1292578" y="1003731"/>
                  <a:pt x="1346200" y="985387"/>
                </a:cubicBezTo>
                <a:cubicBezTo>
                  <a:pt x="1399822" y="967043"/>
                  <a:pt x="1442156" y="1036187"/>
                  <a:pt x="1473200" y="1053120"/>
                </a:cubicBezTo>
                <a:cubicBezTo>
                  <a:pt x="1504244" y="1070053"/>
                  <a:pt x="1532467" y="1086987"/>
                  <a:pt x="1532467" y="1086987"/>
                </a:cubicBezTo>
              </a:path>
            </a:pathLst>
          </a:custGeom>
          <a:noFill/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69" name="Google Shape;169;p20"/>
          <p:cNvCxnSpPr/>
          <p:nvPr/>
        </p:nvCxnSpPr>
        <p:spPr>
          <a:xfrm>
            <a:off x="8449752" y="3889093"/>
            <a:ext cx="0" cy="164847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0" name="Google Shape;170;p20"/>
          <p:cNvSpPr/>
          <p:nvPr/>
        </p:nvSpPr>
        <p:spPr>
          <a:xfrm>
            <a:off x="5393279" y="4002718"/>
            <a:ext cx="1532467" cy="1183735"/>
          </a:xfrm>
          <a:custGeom>
            <a:rect b="b" l="l" r="r" t="t"/>
            <a:pathLst>
              <a:path extrusionOk="0" h="1183735" w="1532467">
                <a:moveTo>
                  <a:pt x="0" y="265720"/>
                </a:moveTo>
                <a:cubicBezTo>
                  <a:pt x="54328" y="176114"/>
                  <a:pt x="108656" y="86509"/>
                  <a:pt x="169334" y="79454"/>
                </a:cubicBezTo>
                <a:cubicBezTo>
                  <a:pt x="230012" y="72399"/>
                  <a:pt x="294923" y="236087"/>
                  <a:pt x="364067" y="223387"/>
                </a:cubicBezTo>
                <a:cubicBezTo>
                  <a:pt x="433211" y="210687"/>
                  <a:pt x="478367" y="-30613"/>
                  <a:pt x="584200" y="3254"/>
                </a:cubicBezTo>
                <a:cubicBezTo>
                  <a:pt x="690033" y="37121"/>
                  <a:pt x="904523" y="233265"/>
                  <a:pt x="999067" y="426587"/>
                </a:cubicBezTo>
                <a:cubicBezTo>
                  <a:pt x="1093611" y="619909"/>
                  <a:pt x="1093612" y="1070054"/>
                  <a:pt x="1151467" y="1163187"/>
                </a:cubicBezTo>
                <a:cubicBezTo>
                  <a:pt x="1209322" y="1256320"/>
                  <a:pt x="1292578" y="1003731"/>
                  <a:pt x="1346200" y="985387"/>
                </a:cubicBezTo>
                <a:cubicBezTo>
                  <a:pt x="1399822" y="967043"/>
                  <a:pt x="1442156" y="1036187"/>
                  <a:pt x="1473200" y="1053120"/>
                </a:cubicBezTo>
                <a:cubicBezTo>
                  <a:pt x="1504244" y="1070053"/>
                  <a:pt x="1532467" y="1086987"/>
                  <a:pt x="1532467" y="1086987"/>
                </a:cubicBezTo>
              </a:path>
            </a:pathLst>
          </a:custGeom>
          <a:noFill/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71" name="Google Shape;171;p20"/>
          <p:cNvCxnSpPr/>
          <p:nvPr/>
        </p:nvCxnSpPr>
        <p:spPr>
          <a:xfrm>
            <a:off x="5384812" y="3889088"/>
            <a:ext cx="0" cy="164847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2" name="Google Shape;172;p20"/>
          <p:cNvSpPr/>
          <p:nvPr/>
        </p:nvSpPr>
        <p:spPr>
          <a:xfrm>
            <a:off x="3860800" y="4011189"/>
            <a:ext cx="1532467" cy="1183735"/>
          </a:xfrm>
          <a:custGeom>
            <a:rect b="b" l="l" r="r" t="t"/>
            <a:pathLst>
              <a:path extrusionOk="0" h="1183735" w="1532467">
                <a:moveTo>
                  <a:pt x="0" y="265720"/>
                </a:moveTo>
                <a:cubicBezTo>
                  <a:pt x="54328" y="176114"/>
                  <a:pt x="108656" y="86509"/>
                  <a:pt x="169334" y="79454"/>
                </a:cubicBezTo>
                <a:cubicBezTo>
                  <a:pt x="230012" y="72399"/>
                  <a:pt x="294923" y="236087"/>
                  <a:pt x="364067" y="223387"/>
                </a:cubicBezTo>
                <a:cubicBezTo>
                  <a:pt x="433211" y="210687"/>
                  <a:pt x="478367" y="-30613"/>
                  <a:pt x="584200" y="3254"/>
                </a:cubicBezTo>
                <a:cubicBezTo>
                  <a:pt x="690033" y="37121"/>
                  <a:pt x="904523" y="233265"/>
                  <a:pt x="999067" y="426587"/>
                </a:cubicBezTo>
                <a:cubicBezTo>
                  <a:pt x="1093611" y="619909"/>
                  <a:pt x="1093612" y="1070054"/>
                  <a:pt x="1151467" y="1163187"/>
                </a:cubicBezTo>
                <a:cubicBezTo>
                  <a:pt x="1209322" y="1256320"/>
                  <a:pt x="1292578" y="1003731"/>
                  <a:pt x="1346200" y="985387"/>
                </a:cubicBezTo>
                <a:cubicBezTo>
                  <a:pt x="1399822" y="967043"/>
                  <a:pt x="1442156" y="1036187"/>
                  <a:pt x="1473200" y="1053120"/>
                </a:cubicBezTo>
                <a:cubicBezTo>
                  <a:pt x="1504244" y="1070053"/>
                  <a:pt x="1532467" y="1086987"/>
                  <a:pt x="1532467" y="1086987"/>
                </a:cubicBezTo>
              </a:path>
            </a:pathLst>
          </a:custGeom>
          <a:noFill/>
          <a:ln cap="flat" cmpd="sng" w="139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73" name="Google Shape;173;p20"/>
          <p:cNvCxnSpPr/>
          <p:nvPr/>
        </p:nvCxnSpPr>
        <p:spPr>
          <a:xfrm>
            <a:off x="3852333" y="3897559"/>
            <a:ext cx="0" cy="164847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Uses</a:t>
            </a:r>
            <a:endParaRPr/>
          </a:p>
        </p:txBody>
      </p:sp>
      <p:pic>
        <p:nvPicPr>
          <p:cNvPr descr="filter" id="861" name="Google Shape;861;p74"/>
          <p:cNvPicPr preferRelativeResize="0"/>
          <p:nvPr/>
        </p:nvPicPr>
        <p:blipFill rotWithShape="1">
          <a:blip r:embed="rId3">
            <a:alphaModFix/>
          </a:blip>
          <a:srcRect b="35598" l="0" r="0" t="0"/>
          <a:stretch/>
        </p:blipFill>
        <p:spPr>
          <a:xfrm>
            <a:off x="2768602" y="220438"/>
            <a:ext cx="7281634" cy="615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7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Smoothing Box Filter</a:t>
            </a:r>
            <a:endParaRPr/>
          </a:p>
        </p:txBody>
      </p:sp>
      <p:sp>
        <p:nvSpPr>
          <p:cNvPr id="867" name="Google Shape;867;p75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868" name="Google Shape;868;p7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9" name="Google Shape;86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" y="18288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5385" y="182880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Smoothing Gaussian Filter</a:t>
            </a:r>
            <a:endParaRPr/>
          </a:p>
        </p:txBody>
      </p:sp>
      <p:sp>
        <p:nvSpPr>
          <p:cNvPr id="876" name="Google Shape;876;p7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877" name="Google Shape;877;p7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8" name="Google Shape;87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906" y="1828800"/>
            <a:ext cx="44958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8106" y="1828800"/>
            <a:ext cx="44958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Fourier Transform in 1D</a:t>
            </a:r>
            <a:endParaRPr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ourier.gif"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1" y="1423686"/>
            <a:ext cx="4451732" cy="4748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urier_3.png" id="182" name="Google Shape;18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5187" y="2240280"/>
            <a:ext cx="5849637" cy="357009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/>
          <p:nvPr/>
        </p:nvSpPr>
        <p:spPr>
          <a:xfrm>
            <a:off x="4572000" y="3666744"/>
            <a:ext cx="621791" cy="4114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Representation in Both Domains</a:t>
            </a:r>
            <a:endParaRPr/>
          </a:p>
        </p:txBody>
      </p:sp>
      <p:sp>
        <p:nvSpPr>
          <p:cNvPr id="189" name="Google Shape;189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09sampling"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63542"/>
            <a:ext cx="4656146" cy="3440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2"/>
          <p:cNvCxnSpPr/>
          <p:nvPr/>
        </p:nvCxnSpPr>
        <p:spPr>
          <a:xfrm>
            <a:off x="6838959" y="1676400"/>
            <a:ext cx="0" cy="228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2" name="Google Shape;192;p22"/>
          <p:cNvCxnSpPr/>
          <p:nvPr/>
        </p:nvCxnSpPr>
        <p:spPr>
          <a:xfrm>
            <a:off x="6838959" y="3962400"/>
            <a:ext cx="304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2"/>
          <p:cNvSpPr txBox="1"/>
          <p:nvPr/>
        </p:nvSpPr>
        <p:spPr>
          <a:xfrm>
            <a:off x="748666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Frequency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 rot="-5400000">
            <a:off x="5348296" y="2633663"/>
            <a:ext cx="16097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Amplitude</a:t>
            </a:r>
            <a:endParaRPr/>
          </a:p>
        </p:txBody>
      </p:sp>
      <p:cxnSp>
        <p:nvCxnSpPr>
          <p:cNvPr id="195" name="Google Shape;195;p22"/>
          <p:cNvCxnSpPr/>
          <p:nvPr/>
        </p:nvCxnSpPr>
        <p:spPr>
          <a:xfrm rot="10800000">
            <a:off x="6686559" y="1905000"/>
            <a:ext cx="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2"/>
          <p:cNvSpPr txBox="1"/>
          <p:nvPr/>
        </p:nvSpPr>
        <p:spPr>
          <a:xfrm>
            <a:off x="6381759" y="1676400"/>
            <a:ext cx="354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/>
          </a:p>
        </p:txBody>
      </p:sp>
      <p:cxnSp>
        <p:nvCxnSpPr>
          <p:cNvPr id="197" name="Google Shape;197;p22"/>
          <p:cNvCxnSpPr/>
          <p:nvPr/>
        </p:nvCxnSpPr>
        <p:spPr>
          <a:xfrm rot="10800000">
            <a:off x="6686559" y="2895600"/>
            <a:ext cx="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2"/>
          <p:cNvSpPr txBox="1"/>
          <p:nvPr/>
        </p:nvSpPr>
        <p:spPr>
          <a:xfrm>
            <a:off x="6381759" y="2667000"/>
            <a:ext cx="3159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6457959" y="3733800"/>
            <a:ext cx="3714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/>
          </a:p>
        </p:txBody>
      </p:sp>
      <p:cxnSp>
        <p:nvCxnSpPr>
          <p:cNvPr id="200" name="Google Shape;200;p22"/>
          <p:cNvCxnSpPr/>
          <p:nvPr/>
        </p:nvCxnSpPr>
        <p:spPr>
          <a:xfrm rot="10800000">
            <a:off x="7753359" y="1905000"/>
            <a:ext cx="0" cy="205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2"/>
          <p:cNvCxnSpPr/>
          <p:nvPr/>
        </p:nvCxnSpPr>
        <p:spPr>
          <a:xfrm>
            <a:off x="6838959" y="1905000"/>
            <a:ext cx="266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02" name="Google Shape;202;p22"/>
          <p:cNvSpPr txBox="1"/>
          <p:nvPr/>
        </p:nvSpPr>
        <p:spPr>
          <a:xfrm>
            <a:off x="1519237" y="5181600"/>
            <a:ext cx="20351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Time Domain</a:t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6991359" y="1371600"/>
            <a:ext cx="2757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Frequency Domain</a:t>
            </a:r>
            <a:endParaRPr/>
          </a:p>
        </p:txBody>
      </p:sp>
      <p:cxnSp>
        <p:nvCxnSpPr>
          <p:cNvPr id="204" name="Google Shape;204;p22"/>
          <p:cNvCxnSpPr/>
          <p:nvPr/>
        </p:nvCxnSpPr>
        <p:spPr>
          <a:xfrm>
            <a:off x="6838959" y="4191000"/>
            <a:ext cx="0" cy="228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05" name="Google Shape;205;p22"/>
          <p:cNvCxnSpPr/>
          <p:nvPr/>
        </p:nvCxnSpPr>
        <p:spPr>
          <a:xfrm>
            <a:off x="6838959" y="6477000"/>
            <a:ext cx="304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2"/>
          <p:cNvSpPr txBox="1"/>
          <p:nvPr/>
        </p:nvSpPr>
        <p:spPr>
          <a:xfrm rot="-5400000">
            <a:off x="5815021" y="5291138"/>
            <a:ext cx="981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Phase</a:t>
            </a:r>
            <a:endParaRPr/>
          </a:p>
        </p:txBody>
      </p:sp>
      <p:cxnSp>
        <p:nvCxnSpPr>
          <p:cNvPr id="207" name="Google Shape;207;p22"/>
          <p:cNvCxnSpPr/>
          <p:nvPr/>
        </p:nvCxnSpPr>
        <p:spPr>
          <a:xfrm rot="10800000">
            <a:off x="6686559" y="4267200"/>
            <a:ext cx="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2"/>
          <p:cNvSpPr txBox="1"/>
          <p:nvPr/>
        </p:nvSpPr>
        <p:spPr>
          <a:xfrm>
            <a:off x="6229359" y="4191000"/>
            <a:ext cx="6842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180</a:t>
            </a:r>
            <a:endParaRPr/>
          </a:p>
        </p:txBody>
      </p:sp>
      <p:cxnSp>
        <p:nvCxnSpPr>
          <p:cNvPr id="209" name="Google Shape;209;p22"/>
          <p:cNvCxnSpPr/>
          <p:nvPr/>
        </p:nvCxnSpPr>
        <p:spPr>
          <a:xfrm rot="10800000">
            <a:off x="6686559" y="5410200"/>
            <a:ext cx="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2"/>
          <p:cNvSpPr txBox="1"/>
          <p:nvPr/>
        </p:nvSpPr>
        <p:spPr>
          <a:xfrm>
            <a:off x="6381759" y="5181600"/>
            <a:ext cx="3714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/>
          </a:p>
        </p:txBody>
      </p:sp>
      <p:cxnSp>
        <p:nvCxnSpPr>
          <p:cNvPr id="211" name="Google Shape;211;p22"/>
          <p:cNvCxnSpPr/>
          <p:nvPr/>
        </p:nvCxnSpPr>
        <p:spPr>
          <a:xfrm rot="10800000">
            <a:off x="7753359" y="5410200"/>
            <a:ext cx="0" cy="106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2"/>
          <p:cNvCxnSpPr/>
          <p:nvPr/>
        </p:nvCxnSpPr>
        <p:spPr>
          <a:xfrm>
            <a:off x="6762759" y="5410200"/>
            <a:ext cx="266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3" name="Google Shape;213;p22"/>
          <p:cNvSpPr txBox="1"/>
          <p:nvPr/>
        </p:nvSpPr>
        <p:spPr>
          <a:xfrm>
            <a:off x="7496184" y="3867136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Frequency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type="title"/>
          </p:nvPr>
        </p:nvSpPr>
        <p:spPr>
          <a:xfrm>
            <a:off x="555585" y="365760"/>
            <a:ext cx="10398927" cy="838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Discrete Fourier Transform</a:t>
            </a:r>
            <a:endParaRPr/>
          </a:p>
        </p:txBody>
      </p:sp>
      <p:sp>
        <p:nvSpPr>
          <p:cNvPr id="219" name="Google Shape;219;p23"/>
          <p:cNvSpPr txBox="1"/>
          <p:nvPr>
            <p:ph idx="1" type="body"/>
          </p:nvPr>
        </p:nvSpPr>
        <p:spPr>
          <a:xfrm>
            <a:off x="555585" y="1423686"/>
            <a:ext cx="10398927" cy="49308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02" r="0" t="-2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20" name="Google Shape;220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6594" y="2603984"/>
            <a:ext cx="7656907" cy="155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